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21"/>
  </p:notesMasterIdLst>
  <p:sldIdLst>
    <p:sldId id="256" r:id="rId2"/>
    <p:sldId id="304" r:id="rId3"/>
    <p:sldId id="306" r:id="rId4"/>
    <p:sldId id="309" r:id="rId5"/>
    <p:sldId id="308" r:id="rId6"/>
    <p:sldId id="273" r:id="rId7"/>
    <p:sldId id="315" r:id="rId8"/>
    <p:sldId id="274" r:id="rId9"/>
    <p:sldId id="275" r:id="rId10"/>
    <p:sldId id="310" r:id="rId11"/>
    <p:sldId id="277" r:id="rId12"/>
    <p:sldId id="311" r:id="rId13"/>
    <p:sldId id="316" r:id="rId14"/>
    <p:sldId id="317" r:id="rId15"/>
    <p:sldId id="258" r:id="rId16"/>
    <p:sldId id="278" r:id="rId17"/>
    <p:sldId id="279" r:id="rId18"/>
    <p:sldId id="280" r:id="rId19"/>
    <p:sldId id="262" r:id="rId2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23BC35-9148-4882-AF32-645A7C7DAF6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F6D9B02-5CD4-4091-8F7A-7B5A9427AA4C}">
      <dgm:prSet phldrT="[Texto]"/>
      <dgm:spPr/>
      <dgm:t>
        <a:bodyPr/>
        <a:lstStyle/>
        <a:p>
          <a:r>
            <a:rPr lang="pt-BR" dirty="0"/>
            <a:t>4 anos</a:t>
          </a:r>
        </a:p>
      </dgm:t>
    </dgm:pt>
    <dgm:pt modelId="{2B2D6E21-9185-4C6C-9F1F-E4DB58D4B754}" type="parTrans" cxnId="{0B992D1A-50DB-4325-989B-03E16F46935F}">
      <dgm:prSet/>
      <dgm:spPr/>
      <dgm:t>
        <a:bodyPr/>
        <a:lstStyle/>
        <a:p>
          <a:endParaRPr lang="pt-BR"/>
        </a:p>
      </dgm:t>
    </dgm:pt>
    <dgm:pt modelId="{6B11F98A-8984-4C76-A3FE-214EA88FE537}" type="sibTrans" cxnId="{0B992D1A-50DB-4325-989B-03E16F46935F}">
      <dgm:prSet/>
      <dgm:spPr/>
      <dgm:t>
        <a:bodyPr/>
        <a:lstStyle/>
        <a:p>
          <a:endParaRPr lang="pt-BR"/>
        </a:p>
      </dgm:t>
    </dgm:pt>
    <dgm:pt modelId="{F5940E2B-13DF-4510-B3A1-95734A65D35C}">
      <dgm:prSet phldrT="[Texto]"/>
      <dgm:spPr/>
      <dgm:t>
        <a:bodyPr/>
        <a:lstStyle/>
        <a:p>
          <a:r>
            <a:rPr lang="pt-BR" dirty="0"/>
            <a:t>PPA – Plano Plurianual</a:t>
          </a:r>
        </a:p>
      </dgm:t>
    </dgm:pt>
    <dgm:pt modelId="{A8E8DEA1-C109-486B-BDF4-C968BFD20D4D}" type="parTrans" cxnId="{DE81374B-CFF4-4FCF-8715-98324F09C72D}">
      <dgm:prSet/>
      <dgm:spPr/>
      <dgm:t>
        <a:bodyPr/>
        <a:lstStyle/>
        <a:p>
          <a:endParaRPr lang="pt-BR"/>
        </a:p>
      </dgm:t>
    </dgm:pt>
    <dgm:pt modelId="{95D36C27-5CDD-465A-B1EE-96416480FA20}" type="sibTrans" cxnId="{DE81374B-CFF4-4FCF-8715-98324F09C72D}">
      <dgm:prSet/>
      <dgm:spPr/>
      <dgm:t>
        <a:bodyPr/>
        <a:lstStyle/>
        <a:p>
          <a:endParaRPr lang="pt-BR"/>
        </a:p>
      </dgm:t>
    </dgm:pt>
    <dgm:pt modelId="{A30C375D-A13C-4EC9-ABB2-902B43E851B4}">
      <dgm:prSet phldrT="[Texto]"/>
      <dgm:spPr/>
      <dgm:t>
        <a:bodyPr/>
        <a:lstStyle/>
        <a:p>
          <a:r>
            <a:rPr lang="pt-BR" dirty="0"/>
            <a:t>Anual</a:t>
          </a:r>
        </a:p>
      </dgm:t>
    </dgm:pt>
    <dgm:pt modelId="{8A6E94A0-9BBD-40F6-84D1-B9ADBC78D7F9}" type="parTrans" cxnId="{9C757219-D752-43E0-AD8A-A49FB0FDFBF7}">
      <dgm:prSet/>
      <dgm:spPr/>
      <dgm:t>
        <a:bodyPr/>
        <a:lstStyle/>
        <a:p>
          <a:endParaRPr lang="pt-BR"/>
        </a:p>
      </dgm:t>
    </dgm:pt>
    <dgm:pt modelId="{D51858AF-FC2F-41E7-9807-36AD0E52C5E0}" type="sibTrans" cxnId="{9C757219-D752-43E0-AD8A-A49FB0FDFBF7}">
      <dgm:prSet/>
      <dgm:spPr/>
      <dgm:t>
        <a:bodyPr/>
        <a:lstStyle/>
        <a:p>
          <a:endParaRPr lang="pt-BR"/>
        </a:p>
      </dgm:t>
    </dgm:pt>
    <dgm:pt modelId="{C8F629C8-E192-4AF8-AB7F-5EDD0DA1EF53}">
      <dgm:prSet phldrT="[Texto]"/>
      <dgm:spPr/>
      <dgm:t>
        <a:bodyPr/>
        <a:lstStyle/>
        <a:p>
          <a:r>
            <a:rPr lang="pt-BR" dirty="0"/>
            <a:t>LDO – Lei de Diretrizes Orçamentárias</a:t>
          </a:r>
        </a:p>
      </dgm:t>
    </dgm:pt>
    <dgm:pt modelId="{AC20656C-8C4D-4C14-A11A-0C6ABD512104}" type="parTrans" cxnId="{914F9956-D78C-4DD4-8BE8-5933550C4D5E}">
      <dgm:prSet/>
      <dgm:spPr/>
      <dgm:t>
        <a:bodyPr/>
        <a:lstStyle/>
        <a:p>
          <a:endParaRPr lang="pt-BR"/>
        </a:p>
      </dgm:t>
    </dgm:pt>
    <dgm:pt modelId="{7B2E1309-0605-4735-A93C-4C6DE8E54F4E}" type="sibTrans" cxnId="{914F9956-D78C-4DD4-8BE8-5933550C4D5E}">
      <dgm:prSet/>
      <dgm:spPr/>
      <dgm:t>
        <a:bodyPr/>
        <a:lstStyle/>
        <a:p>
          <a:endParaRPr lang="pt-BR"/>
        </a:p>
      </dgm:t>
    </dgm:pt>
    <dgm:pt modelId="{6B62C6BB-E35C-4316-9B63-8B11A8D97DB5}">
      <dgm:prSet phldrT="[Texto]"/>
      <dgm:spPr/>
      <dgm:t>
        <a:bodyPr/>
        <a:lstStyle/>
        <a:p>
          <a:r>
            <a:rPr lang="pt-BR" dirty="0"/>
            <a:t>Anual</a:t>
          </a:r>
        </a:p>
      </dgm:t>
    </dgm:pt>
    <dgm:pt modelId="{1545736B-1C2D-4B9F-98BB-A9D1A8D3B999}" type="parTrans" cxnId="{CDDB9EDF-CD87-4E89-95A1-B2B4107D21E9}">
      <dgm:prSet/>
      <dgm:spPr/>
      <dgm:t>
        <a:bodyPr/>
        <a:lstStyle/>
        <a:p>
          <a:endParaRPr lang="pt-BR"/>
        </a:p>
      </dgm:t>
    </dgm:pt>
    <dgm:pt modelId="{45A6B219-8A7B-493D-A9F5-D16394DF3660}" type="sibTrans" cxnId="{CDDB9EDF-CD87-4E89-95A1-B2B4107D21E9}">
      <dgm:prSet/>
      <dgm:spPr/>
      <dgm:t>
        <a:bodyPr/>
        <a:lstStyle/>
        <a:p>
          <a:endParaRPr lang="pt-BR"/>
        </a:p>
      </dgm:t>
    </dgm:pt>
    <dgm:pt modelId="{101EEF16-639B-4098-9506-1D60EF9C67B7}">
      <dgm:prSet phldrT="[Texto]"/>
      <dgm:spPr/>
      <dgm:t>
        <a:bodyPr/>
        <a:lstStyle/>
        <a:p>
          <a:r>
            <a:rPr lang="pt-BR" dirty="0"/>
            <a:t>PTA / LOA – Lei Orçamentária Anual</a:t>
          </a:r>
        </a:p>
      </dgm:t>
    </dgm:pt>
    <dgm:pt modelId="{B8805A5B-E710-4E10-AACC-8267F063C1C1}" type="parTrans" cxnId="{E2AF0A01-BF8A-4765-BE72-94E791FE842A}">
      <dgm:prSet/>
      <dgm:spPr/>
      <dgm:t>
        <a:bodyPr/>
        <a:lstStyle/>
        <a:p>
          <a:endParaRPr lang="pt-BR"/>
        </a:p>
      </dgm:t>
    </dgm:pt>
    <dgm:pt modelId="{41D78994-8BD4-474E-A51B-2385112F04E7}" type="sibTrans" cxnId="{E2AF0A01-BF8A-4765-BE72-94E791FE842A}">
      <dgm:prSet/>
      <dgm:spPr/>
      <dgm:t>
        <a:bodyPr/>
        <a:lstStyle/>
        <a:p>
          <a:endParaRPr lang="pt-BR"/>
        </a:p>
      </dgm:t>
    </dgm:pt>
    <dgm:pt modelId="{8723DDDF-282E-4DA1-AC3D-214FEC23A7C6}" type="pres">
      <dgm:prSet presAssocID="{0223BC35-9148-4882-AF32-645A7C7DAF6F}" presName="linearFlow" presStyleCnt="0">
        <dgm:presLayoutVars>
          <dgm:dir/>
          <dgm:animLvl val="lvl"/>
          <dgm:resizeHandles val="exact"/>
        </dgm:presLayoutVars>
      </dgm:prSet>
      <dgm:spPr/>
    </dgm:pt>
    <dgm:pt modelId="{CA3C3F06-257F-4F6A-966A-889DA86A5DD9}" type="pres">
      <dgm:prSet presAssocID="{4F6D9B02-5CD4-4091-8F7A-7B5A9427AA4C}" presName="composite" presStyleCnt="0"/>
      <dgm:spPr/>
    </dgm:pt>
    <dgm:pt modelId="{5824F880-7BAD-408E-A488-E9C2B55F94DB}" type="pres">
      <dgm:prSet presAssocID="{4F6D9B02-5CD4-4091-8F7A-7B5A9427AA4C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FDF89EE9-274B-489E-A25F-5F1812BCFF52}" type="pres">
      <dgm:prSet presAssocID="{4F6D9B02-5CD4-4091-8F7A-7B5A9427AA4C}" presName="descendantText" presStyleLbl="alignAcc1" presStyleIdx="0" presStyleCnt="3">
        <dgm:presLayoutVars>
          <dgm:bulletEnabled val="1"/>
        </dgm:presLayoutVars>
      </dgm:prSet>
      <dgm:spPr/>
    </dgm:pt>
    <dgm:pt modelId="{7D75AFCB-56F5-401A-949D-430C5A530A81}" type="pres">
      <dgm:prSet presAssocID="{6B11F98A-8984-4C76-A3FE-214EA88FE537}" presName="sp" presStyleCnt="0"/>
      <dgm:spPr/>
    </dgm:pt>
    <dgm:pt modelId="{CE600EA7-1255-4193-8DB7-DDB9879FD34C}" type="pres">
      <dgm:prSet presAssocID="{A30C375D-A13C-4EC9-ABB2-902B43E851B4}" presName="composite" presStyleCnt="0"/>
      <dgm:spPr/>
    </dgm:pt>
    <dgm:pt modelId="{F7B7D38C-F3FF-45B6-8963-529C1DF96EF9}" type="pres">
      <dgm:prSet presAssocID="{A30C375D-A13C-4EC9-ABB2-902B43E851B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4DEFFEB-BE08-4BC7-A785-8BF3217CA17D}" type="pres">
      <dgm:prSet presAssocID="{A30C375D-A13C-4EC9-ABB2-902B43E851B4}" presName="descendantText" presStyleLbl="alignAcc1" presStyleIdx="1" presStyleCnt="3">
        <dgm:presLayoutVars>
          <dgm:bulletEnabled val="1"/>
        </dgm:presLayoutVars>
      </dgm:prSet>
      <dgm:spPr/>
    </dgm:pt>
    <dgm:pt modelId="{6CD1D068-6843-406A-8BB2-AD7BC7BBFEBA}" type="pres">
      <dgm:prSet presAssocID="{D51858AF-FC2F-41E7-9807-36AD0E52C5E0}" presName="sp" presStyleCnt="0"/>
      <dgm:spPr/>
    </dgm:pt>
    <dgm:pt modelId="{9E75DE84-E588-4231-AF6B-DA62E9011136}" type="pres">
      <dgm:prSet presAssocID="{6B62C6BB-E35C-4316-9B63-8B11A8D97DB5}" presName="composite" presStyleCnt="0"/>
      <dgm:spPr/>
    </dgm:pt>
    <dgm:pt modelId="{9E3E4852-8902-4A8B-9A5A-245B03B5769A}" type="pres">
      <dgm:prSet presAssocID="{6B62C6BB-E35C-4316-9B63-8B11A8D97DB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158C6F5D-CD88-4287-B11B-76BC253F8F91}" type="pres">
      <dgm:prSet presAssocID="{6B62C6BB-E35C-4316-9B63-8B11A8D97DB5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E2AF0A01-BF8A-4765-BE72-94E791FE842A}" srcId="{6B62C6BB-E35C-4316-9B63-8B11A8D97DB5}" destId="{101EEF16-639B-4098-9506-1D60EF9C67B7}" srcOrd="0" destOrd="0" parTransId="{B8805A5B-E710-4E10-AACC-8267F063C1C1}" sibTransId="{41D78994-8BD4-474E-A51B-2385112F04E7}"/>
    <dgm:cxn modelId="{107DB508-D0F1-41E4-955E-844DD5122C90}" type="presOf" srcId="{6B62C6BB-E35C-4316-9B63-8B11A8D97DB5}" destId="{9E3E4852-8902-4A8B-9A5A-245B03B5769A}" srcOrd="0" destOrd="0" presId="urn:microsoft.com/office/officeart/2005/8/layout/chevron2"/>
    <dgm:cxn modelId="{BA3B6B09-9A65-43D6-8EC3-1BDE4DE3D13B}" type="presOf" srcId="{C8F629C8-E192-4AF8-AB7F-5EDD0DA1EF53}" destId="{A4DEFFEB-BE08-4BC7-A785-8BF3217CA17D}" srcOrd="0" destOrd="0" presId="urn:microsoft.com/office/officeart/2005/8/layout/chevron2"/>
    <dgm:cxn modelId="{9C757219-D752-43E0-AD8A-A49FB0FDFBF7}" srcId="{0223BC35-9148-4882-AF32-645A7C7DAF6F}" destId="{A30C375D-A13C-4EC9-ABB2-902B43E851B4}" srcOrd="1" destOrd="0" parTransId="{8A6E94A0-9BBD-40F6-84D1-B9ADBC78D7F9}" sibTransId="{D51858AF-FC2F-41E7-9807-36AD0E52C5E0}"/>
    <dgm:cxn modelId="{0B992D1A-50DB-4325-989B-03E16F46935F}" srcId="{0223BC35-9148-4882-AF32-645A7C7DAF6F}" destId="{4F6D9B02-5CD4-4091-8F7A-7B5A9427AA4C}" srcOrd="0" destOrd="0" parTransId="{2B2D6E21-9185-4C6C-9F1F-E4DB58D4B754}" sibTransId="{6B11F98A-8984-4C76-A3FE-214EA88FE537}"/>
    <dgm:cxn modelId="{4F1D0320-5530-4B9B-BC0E-32BC484B2A9B}" type="presOf" srcId="{101EEF16-639B-4098-9506-1D60EF9C67B7}" destId="{158C6F5D-CD88-4287-B11B-76BC253F8F91}" srcOrd="0" destOrd="0" presId="urn:microsoft.com/office/officeart/2005/8/layout/chevron2"/>
    <dgm:cxn modelId="{DE81374B-CFF4-4FCF-8715-98324F09C72D}" srcId="{4F6D9B02-5CD4-4091-8F7A-7B5A9427AA4C}" destId="{F5940E2B-13DF-4510-B3A1-95734A65D35C}" srcOrd="0" destOrd="0" parTransId="{A8E8DEA1-C109-486B-BDF4-C968BFD20D4D}" sibTransId="{95D36C27-5CDD-465A-B1EE-96416480FA20}"/>
    <dgm:cxn modelId="{914F9956-D78C-4DD4-8BE8-5933550C4D5E}" srcId="{A30C375D-A13C-4EC9-ABB2-902B43E851B4}" destId="{C8F629C8-E192-4AF8-AB7F-5EDD0DA1EF53}" srcOrd="0" destOrd="0" parTransId="{AC20656C-8C4D-4C14-A11A-0C6ABD512104}" sibTransId="{7B2E1309-0605-4735-A93C-4C6DE8E54F4E}"/>
    <dgm:cxn modelId="{B2AF3A97-F908-4552-8C46-3E74FDA1870C}" type="presOf" srcId="{0223BC35-9148-4882-AF32-645A7C7DAF6F}" destId="{8723DDDF-282E-4DA1-AC3D-214FEC23A7C6}" srcOrd="0" destOrd="0" presId="urn:microsoft.com/office/officeart/2005/8/layout/chevron2"/>
    <dgm:cxn modelId="{E36062AE-A21C-44C4-9DEF-69C2603252CF}" type="presOf" srcId="{F5940E2B-13DF-4510-B3A1-95734A65D35C}" destId="{FDF89EE9-274B-489E-A25F-5F1812BCFF52}" srcOrd="0" destOrd="0" presId="urn:microsoft.com/office/officeart/2005/8/layout/chevron2"/>
    <dgm:cxn modelId="{B734C4D1-1163-4D6E-A9B2-7326141B0876}" type="presOf" srcId="{4F6D9B02-5CD4-4091-8F7A-7B5A9427AA4C}" destId="{5824F880-7BAD-408E-A488-E9C2B55F94DB}" srcOrd="0" destOrd="0" presId="urn:microsoft.com/office/officeart/2005/8/layout/chevron2"/>
    <dgm:cxn modelId="{CDDB9EDF-CD87-4E89-95A1-B2B4107D21E9}" srcId="{0223BC35-9148-4882-AF32-645A7C7DAF6F}" destId="{6B62C6BB-E35C-4316-9B63-8B11A8D97DB5}" srcOrd="2" destOrd="0" parTransId="{1545736B-1C2D-4B9F-98BB-A9D1A8D3B999}" sibTransId="{45A6B219-8A7B-493D-A9F5-D16394DF3660}"/>
    <dgm:cxn modelId="{BAED02E6-9FAF-4782-B471-BC495D2D2398}" type="presOf" srcId="{A30C375D-A13C-4EC9-ABB2-902B43E851B4}" destId="{F7B7D38C-F3FF-45B6-8963-529C1DF96EF9}" srcOrd="0" destOrd="0" presId="urn:microsoft.com/office/officeart/2005/8/layout/chevron2"/>
    <dgm:cxn modelId="{700D9071-D6C5-46D1-AD44-15812E842C5B}" type="presParOf" srcId="{8723DDDF-282E-4DA1-AC3D-214FEC23A7C6}" destId="{CA3C3F06-257F-4F6A-966A-889DA86A5DD9}" srcOrd="0" destOrd="0" presId="urn:microsoft.com/office/officeart/2005/8/layout/chevron2"/>
    <dgm:cxn modelId="{D1234346-F7AB-443A-BA90-93AACBABA322}" type="presParOf" srcId="{CA3C3F06-257F-4F6A-966A-889DA86A5DD9}" destId="{5824F880-7BAD-408E-A488-E9C2B55F94DB}" srcOrd="0" destOrd="0" presId="urn:microsoft.com/office/officeart/2005/8/layout/chevron2"/>
    <dgm:cxn modelId="{D8C0B7EE-FACD-40B2-A542-6557C69C4A29}" type="presParOf" srcId="{CA3C3F06-257F-4F6A-966A-889DA86A5DD9}" destId="{FDF89EE9-274B-489E-A25F-5F1812BCFF52}" srcOrd="1" destOrd="0" presId="urn:microsoft.com/office/officeart/2005/8/layout/chevron2"/>
    <dgm:cxn modelId="{4EF737D6-41C2-4407-9184-8C7A5641C19D}" type="presParOf" srcId="{8723DDDF-282E-4DA1-AC3D-214FEC23A7C6}" destId="{7D75AFCB-56F5-401A-949D-430C5A530A81}" srcOrd="1" destOrd="0" presId="urn:microsoft.com/office/officeart/2005/8/layout/chevron2"/>
    <dgm:cxn modelId="{680F84A0-21E4-4DD9-9D9F-16895D7C1D74}" type="presParOf" srcId="{8723DDDF-282E-4DA1-AC3D-214FEC23A7C6}" destId="{CE600EA7-1255-4193-8DB7-DDB9879FD34C}" srcOrd="2" destOrd="0" presId="urn:microsoft.com/office/officeart/2005/8/layout/chevron2"/>
    <dgm:cxn modelId="{7E467D53-2CC8-40B5-B699-A923019AF001}" type="presParOf" srcId="{CE600EA7-1255-4193-8DB7-DDB9879FD34C}" destId="{F7B7D38C-F3FF-45B6-8963-529C1DF96EF9}" srcOrd="0" destOrd="0" presId="urn:microsoft.com/office/officeart/2005/8/layout/chevron2"/>
    <dgm:cxn modelId="{7E991417-CE9B-4650-B7D5-092263B3C7F3}" type="presParOf" srcId="{CE600EA7-1255-4193-8DB7-DDB9879FD34C}" destId="{A4DEFFEB-BE08-4BC7-A785-8BF3217CA17D}" srcOrd="1" destOrd="0" presId="urn:microsoft.com/office/officeart/2005/8/layout/chevron2"/>
    <dgm:cxn modelId="{8ED7DF13-E7B8-4017-8BAE-521915F7FF47}" type="presParOf" srcId="{8723DDDF-282E-4DA1-AC3D-214FEC23A7C6}" destId="{6CD1D068-6843-406A-8BB2-AD7BC7BBFEBA}" srcOrd="3" destOrd="0" presId="urn:microsoft.com/office/officeart/2005/8/layout/chevron2"/>
    <dgm:cxn modelId="{CB8A7869-DE6F-48ED-9363-3590E5019F9C}" type="presParOf" srcId="{8723DDDF-282E-4DA1-AC3D-214FEC23A7C6}" destId="{9E75DE84-E588-4231-AF6B-DA62E9011136}" srcOrd="4" destOrd="0" presId="urn:microsoft.com/office/officeart/2005/8/layout/chevron2"/>
    <dgm:cxn modelId="{B4252223-6D36-4BC2-950C-F6BB91781352}" type="presParOf" srcId="{9E75DE84-E588-4231-AF6B-DA62E9011136}" destId="{9E3E4852-8902-4A8B-9A5A-245B03B5769A}" srcOrd="0" destOrd="0" presId="urn:microsoft.com/office/officeart/2005/8/layout/chevron2"/>
    <dgm:cxn modelId="{B3573B7E-99ED-4F4D-AEEA-B95AF80C210A}" type="presParOf" srcId="{9E75DE84-E588-4231-AF6B-DA62E9011136}" destId="{158C6F5D-CD88-4287-B11B-76BC253F8F9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D16144-B29A-45A0-9B06-26611D3ED20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30FA28E-2745-4B80-BA4E-BA4AB4F79CB9}">
      <dgm:prSet phldrT="[Texto]" custT="1"/>
      <dgm:spPr/>
      <dgm:t>
        <a:bodyPr/>
        <a:lstStyle/>
        <a:p>
          <a:r>
            <a:rPr lang="pt-BR" sz="2400" b="1" dirty="0"/>
            <a:t>NGER</a:t>
          </a:r>
          <a:endParaRPr lang="pt-BR" sz="2400" dirty="0"/>
        </a:p>
      </dgm:t>
    </dgm:pt>
    <dgm:pt modelId="{7CB53795-0BED-48B1-9052-AECC972943BC}" type="parTrans" cxnId="{51E5AAE8-BEB0-4BEB-9B28-0A51A608724C}">
      <dgm:prSet/>
      <dgm:spPr/>
      <dgm:t>
        <a:bodyPr/>
        <a:lstStyle/>
        <a:p>
          <a:endParaRPr lang="pt-BR"/>
        </a:p>
      </dgm:t>
    </dgm:pt>
    <dgm:pt modelId="{ABC488F2-5A35-4F55-BEBD-2D2B05D2D808}" type="sibTrans" cxnId="{51E5AAE8-BEB0-4BEB-9B28-0A51A608724C}">
      <dgm:prSet/>
      <dgm:spPr/>
      <dgm:t>
        <a:bodyPr/>
        <a:lstStyle/>
        <a:p>
          <a:endParaRPr lang="pt-BR"/>
        </a:p>
      </dgm:t>
    </dgm:pt>
    <dgm:pt modelId="{8667D080-C6B7-44C3-960D-057EFDDB21CF}">
      <dgm:prSet phldrT="[Texto]" custT="1"/>
      <dgm:spPr/>
      <dgm:t>
        <a:bodyPr/>
        <a:lstStyle/>
        <a:p>
          <a:r>
            <a:rPr lang="pt-BR" sz="1800" dirty="0">
              <a:latin typeface="+mj-lt"/>
            </a:rPr>
            <a:t>orientador e organizador do processo de elaboração do PTA/LOA </a:t>
          </a:r>
          <a:endParaRPr lang="pt-BR" sz="1800" dirty="0"/>
        </a:p>
      </dgm:t>
    </dgm:pt>
    <dgm:pt modelId="{F3130EB5-B3A3-4332-8EC6-F201081D7170}" type="parTrans" cxnId="{A6501538-9371-41DA-A53E-F39992EB4A94}">
      <dgm:prSet/>
      <dgm:spPr/>
      <dgm:t>
        <a:bodyPr/>
        <a:lstStyle/>
        <a:p>
          <a:endParaRPr lang="pt-BR"/>
        </a:p>
      </dgm:t>
    </dgm:pt>
    <dgm:pt modelId="{AAA84FA7-D920-4754-BDF9-4FC87C032084}" type="sibTrans" cxnId="{A6501538-9371-41DA-A53E-F39992EB4A94}">
      <dgm:prSet/>
      <dgm:spPr/>
      <dgm:t>
        <a:bodyPr/>
        <a:lstStyle/>
        <a:p>
          <a:endParaRPr lang="pt-BR"/>
        </a:p>
      </dgm:t>
    </dgm:pt>
    <dgm:pt modelId="{A6BAE335-0E50-4E00-AED6-132567D84467}">
      <dgm:prSet phldrT="[Texto]" custT="1"/>
      <dgm:spPr/>
      <dgm:t>
        <a:bodyPr/>
        <a:lstStyle/>
        <a:p>
          <a:r>
            <a:rPr lang="pt-BR" sz="1600" dirty="0">
              <a:latin typeface="+mj-lt"/>
            </a:rPr>
            <a:t>Secretários Adjuntos / Superintendentes</a:t>
          </a:r>
          <a:endParaRPr lang="pt-BR" sz="1600" dirty="0"/>
        </a:p>
      </dgm:t>
    </dgm:pt>
    <dgm:pt modelId="{ADD14188-41D7-4F8B-960C-CB6F3DD58CE8}" type="parTrans" cxnId="{340AAC3B-28BB-4545-9E21-41B563251C63}">
      <dgm:prSet/>
      <dgm:spPr/>
      <dgm:t>
        <a:bodyPr/>
        <a:lstStyle/>
        <a:p>
          <a:endParaRPr lang="pt-BR"/>
        </a:p>
      </dgm:t>
    </dgm:pt>
    <dgm:pt modelId="{FEDB12F6-5FE9-4FD1-BAAB-F1893B546CFD}" type="sibTrans" cxnId="{340AAC3B-28BB-4545-9E21-41B563251C63}">
      <dgm:prSet/>
      <dgm:spPr/>
      <dgm:t>
        <a:bodyPr/>
        <a:lstStyle/>
        <a:p>
          <a:endParaRPr lang="pt-BR"/>
        </a:p>
      </dgm:t>
    </dgm:pt>
    <dgm:pt modelId="{5E41C040-7168-463E-AD5D-58D3F0772481}">
      <dgm:prSet phldrT="[Texto]"/>
      <dgm:spPr/>
      <dgm:t>
        <a:bodyPr/>
        <a:lstStyle/>
        <a:p>
          <a:r>
            <a:rPr lang="pt-BR" dirty="0">
              <a:latin typeface="+mj-lt"/>
            </a:rPr>
            <a:t>devem nortear sua equipe técnica com as prioridades estratégicas</a:t>
          </a:r>
          <a:endParaRPr lang="pt-BR" dirty="0"/>
        </a:p>
      </dgm:t>
    </dgm:pt>
    <dgm:pt modelId="{E18FA99B-3057-4ED4-B3B3-A67FAA809307}" type="parTrans" cxnId="{E80B68D1-0ADA-426B-A33D-63FB497DF995}">
      <dgm:prSet/>
      <dgm:spPr/>
      <dgm:t>
        <a:bodyPr/>
        <a:lstStyle/>
        <a:p>
          <a:endParaRPr lang="pt-BR"/>
        </a:p>
      </dgm:t>
    </dgm:pt>
    <dgm:pt modelId="{C9D4D450-5903-4922-A974-874232041FA0}" type="sibTrans" cxnId="{E80B68D1-0ADA-426B-A33D-63FB497DF995}">
      <dgm:prSet/>
      <dgm:spPr/>
      <dgm:t>
        <a:bodyPr/>
        <a:lstStyle/>
        <a:p>
          <a:endParaRPr lang="pt-BR"/>
        </a:p>
      </dgm:t>
    </dgm:pt>
    <dgm:pt modelId="{BAAF84F7-984D-428A-9C32-08112D94F815}">
      <dgm:prSet phldrT="[Texto]" custT="1"/>
      <dgm:spPr/>
      <dgm:t>
        <a:bodyPr/>
        <a:lstStyle/>
        <a:p>
          <a:r>
            <a:rPr lang="pt-BR" sz="2000" dirty="0">
              <a:latin typeface="+mj-lt"/>
            </a:rPr>
            <a:t>Responsáveis por ações </a:t>
          </a:r>
          <a:endParaRPr lang="pt-BR" sz="2000" dirty="0"/>
        </a:p>
      </dgm:t>
    </dgm:pt>
    <dgm:pt modelId="{014275DB-DFFA-4C7F-8CBB-9BF3B702BC02}" type="parTrans" cxnId="{78DF4544-F0CF-402D-A61C-B78159F0C66A}">
      <dgm:prSet/>
      <dgm:spPr/>
      <dgm:t>
        <a:bodyPr/>
        <a:lstStyle/>
        <a:p>
          <a:endParaRPr lang="pt-BR"/>
        </a:p>
      </dgm:t>
    </dgm:pt>
    <dgm:pt modelId="{DF23AB61-815A-46CC-A384-646762350BAE}" type="sibTrans" cxnId="{78DF4544-F0CF-402D-A61C-B78159F0C66A}">
      <dgm:prSet/>
      <dgm:spPr/>
      <dgm:t>
        <a:bodyPr/>
        <a:lstStyle/>
        <a:p>
          <a:endParaRPr lang="pt-BR"/>
        </a:p>
      </dgm:t>
    </dgm:pt>
    <dgm:pt modelId="{4127A559-5B93-4057-9B13-0E8D7063D950}">
      <dgm:prSet phldrT="[Texto]"/>
      <dgm:spPr/>
      <dgm:t>
        <a:bodyPr/>
        <a:lstStyle/>
        <a:p>
          <a:r>
            <a:rPr lang="pt-BR" dirty="0">
              <a:latin typeface="+mj-lt"/>
            </a:rPr>
            <a:t>desdobramento das ações em </a:t>
          </a:r>
          <a:r>
            <a:rPr lang="pt-BR" dirty="0" err="1">
              <a:latin typeface="+mj-lt"/>
            </a:rPr>
            <a:t>subações</a:t>
          </a:r>
          <a:r>
            <a:rPr lang="pt-BR" dirty="0">
              <a:latin typeface="+mj-lt"/>
            </a:rPr>
            <a:t>, etapas e memória de cálculo</a:t>
          </a:r>
          <a:endParaRPr lang="pt-BR" dirty="0"/>
        </a:p>
      </dgm:t>
    </dgm:pt>
    <dgm:pt modelId="{1EED8053-93D0-4CF3-AFFF-6DD56C22FECA}" type="parTrans" cxnId="{E0F905CB-981A-40FA-AE6B-52B484F66D9B}">
      <dgm:prSet/>
      <dgm:spPr/>
      <dgm:t>
        <a:bodyPr/>
        <a:lstStyle/>
        <a:p>
          <a:endParaRPr lang="pt-BR"/>
        </a:p>
      </dgm:t>
    </dgm:pt>
    <dgm:pt modelId="{8F6E7C30-CFBE-43B2-881B-1F9330541789}" type="sibTrans" cxnId="{E0F905CB-981A-40FA-AE6B-52B484F66D9B}">
      <dgm:prSet/>
      <dgm:spPr/>
      <dgm:t>
        <a:bodyPr/>
        <a:lstStyle/>
        <a:p>
          <a:endParaRPr lang="pt-BR"/>
        </a:p>
      </dgm:t>
    </dgm:pt>
    <dgm:pt modelId="{70BEBC02-8947-46B2-91E2-AD3835648F7F}" type="pres">
      <dgm:prSet presAssocID="{02D16144-B29A-45A0-9B06-26611D3ED20D}" presName="Name0" presStyleCnt="0">
        <dgm:presLayoutVars>
          <dgm:dir/>
          <dgm:animLvl val="lvl"/>
          <dgm:resizeHandles val="exact"/>
        </dgm:presLayoutVars>
      </dgm:prSet>
      <dgm:spPr/>
    </dgm:pt>
    <dgm:pt modelId="{15C5D493-CE47-4A53-8493-7D592D578239}" type="pres">
      <dgm:prSet presAssocID="{330FA28E-2745-4B80-BA4E-BA4AB4F79CB9}" presName="composite" presStyleCnt="0"/>
      <dgm:spPr/>
    </dgm:pt>
    <dgm:pt modelId="{540E220D-F2C8-45F7-8AC3-38824F76C93A}" type="pres">
      <dgm:prSet presAssocID="{330FA28E-2745-4B80-BA4E-BA4AB4F79CB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BB66C55-5B93-4763-ADA4-8762C015F9EF}" type="pres">
      <dgm:prSet presAssocID="{330FA28E-2745-4B80-BA4E-BA4AB4F79CB9}" presName="desTx" presStyleLbl="alignAccFollowNode1" presStyleIdx="0" presStyleCnt="3">
        <dgm:presLayoutVars>
          <dgm:bulletEnabled val="1"/>
        </dgm:presLayoutVars>
      </dgm:prSet>
      <dgm:spPr/>
    </dgm:pt>
    <dgm:pt modelId="{C1AD547C-CD6C-4AF9-862C-7F265597252F}" type="pres">
      <dgm:prSet presAssocID="{ABC488F2-5A35-4F55-BEBD-2D2B05D2D808}" presName="space" presStyleCnt="0"/>
      <dgm:spPr/>
    </dgm:pt>
    <dgm:pt modelId="{5356F0E5-1D21-43D9-B204-CEB7037788CB}" type="pres">
      <dgm:prSet presAssocID="{A6BAE335-0E50-4E00-AED6-132567D84467}" presName="composite" presStyleCnt="0"/>
      <dgm:spPr/>
    </dgm:pt>
    <dgm:pt modelId="{1DA0B214-8BF8-418C-87A8-CB73AB0542A3}" type="pres">
      <dgm:prSet presAssocID="{A6BAE335-0E50-4E00-AED6-132567D8446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5D44522-A5C9-48BE-956E-B61F84BC4C87}" type="pres">
      <dgm:prSet presAssocID="{A6BAE335-0E50-4E00-AED6-132567D84467}" presName="desTx" presStyleLbl="alignAccFollowNode1" presStyleIdx="1" presStyleCnt="3">
        <dgm:presLayoutVars>
          <dgm:bulletEnabled val="1"/>
        </dgm:presLayoutVars>
      </dgm:prSet>
      <dgm:spPr/>
    </dgm:pt>
    <dgm:pt modelId="{B1AD69AD-D981-4EEC-BE3D-B5EBA77DE8F6}" type="pres">
      <dgm:prSet presAssocID="{FEDB12F6-5FE9-4FD1-BAAB-F1893B546CFD}" presName="space" presStyleCnt="0"/>
      <dgm:spPr/>
    </dgm:pt>
    <dgm:pt modelId="{D898C7DE-9CF5-445D-AC27-05545CBD4532}" type="pres">
      <dgm:prSet presAssocID="{BAAF84F7-984D-428A-9C32-08112D94F815}" presName="composite" presStyleCnt="0"/>
      <dgm:spPr/>
    </dgm:pt>
    <dgm:pt modelId="{BE824B21-D129-4F9D-85E6-8B5C284D0BB6}" type="pres">
      <dgm:prSet presAssocID="{BAAF84F7-984D-428A-9C32-08112D94F81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AE8EE0A-296C-4BAB-89DC-76A4BFCBD377}" type="pres">
      <dgm:prSet presAssocID="{BAAF84F7-984D-428A-9C32-08112D94F81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6501538-9371-41DA-A53E-F39992EB4A94}" srcId="{330FA28E-2745-4B80-BA4E-BA4AB4F79CB9}" destId="{8667D080-C6B7-44C3-960D-057EFDDB21CF}" srcOrd="0" destOrd="0" parTransId="{F3130EB5-B3A3-4332-8EC6-F201081D7170}" sibTransId="{AAA84FA7-D920-4754-BDF9-4FC87C032084}"/>
    <dgm:cxn modelId="{340AAC3B-28BB-4545-9E21-41B563251C63}" srcId="{02D16144-B29A-45A0-9B06-26611D3ED20D}" destId="{A6BAE335-0E50-4E00-AED6-132567D84467}" srcOrd="1" destOrd="0" parTransId="{ADD14188-41D7-4F8B-960C-CB6F3DD58CE8}" sibTransId="{FEDB12F6-5FE9-4FD1-BAAB-F1893B546CFD}"/>
    <dgm:cxn modelId="{78DF4544-F0CF-402D-A61C-B78159F0C66A}" srcId="{02D16144-B29A-45A0-9B06-26611D3ED20D}" destId="{BAAF84F7-984D-428A-9C32-08112D94F815}" srcOrd="2" destOrd="0" parTransId="{014275DB-DFFA-4C7F-8CBB-9BF3B702BC02}" sibTransId="{DF23AB61-815A-46CC-A384-646762350BAE}"/>
    <dgm:cxn modelId="{0582896F-B927-4C3D-A79A-A58FF3147F5E}" type="presOf" srcId="{8667D080-C6B7-44C3-960D-057EFDDB21CF}" destId="{0BB66C55-5B93-4763-ADA4-8762C015F9EF}" srcOrd="0" destOrd="0" presId="urn:microsoft.com/office/officeart/2005/8/layout/hList1"/>
    <dgm:cxn modelId="{57F6378C-F1A6-48B9-8C9A-55B97CC566CA}" type="presOf" srcId="{02D16144-B29A-45A0-9B06-26611D3ED20D}" destId="{70BEBC02-8947-46B2-91E2-AD3835648F7F}" srcOrd="0" destOrd="0" presId="urn:microsoft.com/office/officeart/2005/8/layout/hList1"/>
    <dgm:cxn modelId="{837DBEA3-F088-425B-AA4B-E4F637C3E4F1}" type="presOf" srcId="{330FA28E-2745-4B80-BA4E-BA4AB4F79CB9}" destId="{540E220D-F2C8-45F7-8AC3-38824F76C93A}" srcOrd="0" destOrd="0" presId="urn:microsoft.com/office/officeart/2005/8/layout/hList1"/>
    <dgm:cxn modelId="{63835EB0-9DBD-447B-9937-CC13D03D60A5}" type="presOf" srcId="{BAAF84F7-984D-428A-9C32-08112D94F815}" destId="{BE824B21-D129-4F9D-85E6-8B5C284D0BB6}" srcOrd="0" destOrd="0" presId="urn:microsoft.com/office/officeart/2005/8/layout/hList1"/>
    <dgm:cxn modelId="{B265E4B6-DEC2-49C2-B623-50E4225002E0}" type="presOf" srcId="{A6BAE335-0E50-4E00-AED6-132567D84467}" destId="{1DA0B214-8BF8-418C-87A8-CB73AB0542A3}" srcOrd="0" destOrd="0" presId="urn:microsoft.com/office/officeart/2005/8/layout/hList1"/>
    <dgm:cxn modelId="{EC3C12C2-19E1-45B6-867E-F793F29D8CD3}" type="presOf" srcId="{4127A559-5B93-4057-9B13-0E8D7063D950}" destId="{8AE8EE0A-296C-4BAB-89DC-76A4BFCBD377}" srcOrd="0" destOrd="0" presId="urn:microsoft.com/office/officeart/2005/8/layout/hList1"/>
    <dgm:cxn modelId="{E0F905CB-981A-40FA-AE6B-52B484F66D9B}" srcId="{BAAF84F7-984D-428A-9C32-08112D94F815}" destId="{4127A559-5B93-4057-9B13-0E8D7063D950}" srcOrd="0" destOrd="0" parTransId="{1EED8053-93D0-4CF3-AFFF-6DD56C22FECA}" sibTransId="{8F6E7C30-CFBE-43B2-881B-1F9330541789}"/>
    <dgm:cxn modelId="{E80B68D1-0ADA-426B-A33D-63FB497DF995}" srcId="{A6BAE335-0E50-4E00-AED6-132567D84467}" destId="{5E41C040-7168-463E-AD5D-58D3F0772481}" srcOrd="0" destOrd="0" parTransId="{E18FA99B-3057-4ED4-B3B3-A67FAA809307}" sibTransId="{C9D4D450-5903-4922-A974-874232041FA0}"/>
    <dgm:cxn modelId="{8DDE4BDA-CE2B-4437-BDAE-2C3CE6BF8C5A}" type="presOf" srcId="{5E41C040-7168-463E-AD5D-58D3F0772481}" destId="{15D44522-A5C9-48BE-956E-B61F84BC4C87}" srcOrd="0" destOrd="0" presId="urn:microsoft.com/office/officeart/2005/8/layout/hList1"/>
    <dgm:cxn modelId="{51E5AAE8-BEB0-4BEB-9B28-0A51A608724C}" srcId="{02D16144-B29A-45A0-9B06-26611D3ED20D}" destId="{330FA28E-2745-4B80-BA4E-BA4AB4F79CB9}" srcOrd="0" destOrd="0" parTransId="{7CB53795-0BED-48B1-9052-AECC972943BC}" sibTransId="{ABC488F2-5A35-4F55-BEBD-2D2B05D2D808}"/>
    <dgm:cxn modelId="{F4FCB635-FBDA-4DD3-80BF-F19CA3FF8FFD}" type="presParOf" srcId="{70BEBC02-8947-46B2-91E2-AD3835648F7F}" destId="{15C5D493-CE47-4A53-8493-7D592D578239}" srcOrd="0" destOrd="0" presId="urn:microsoft.com/office/officeart/2005/8/layout/hList1"/>
    <dgm:cxn modelId="{34D7C700-6195-469E-A5F7-C1A29B6FD3E3}" type="presParOf" srcId="{15C5D493-CE47-4A53-8493-7D592D578239}" destId="{540E220D-F2C8-45F7-8AC3-38824F76C93A}" srcOrd="0" destOrd="0" presId="urn:microsoft.com/office/officeart/2005/8/layout/hList1"/>
    <dgm:cxn modelId="{5DC6C83D-4A3D-488D-ACAF-F5F74A6C3D75}" type="presParOf" srcId="{15C5D493-CE47-4A53-8493-7D592D578239}" destId="{0BB66C55-5B93-4763-ADA4-8762C015F9EF}" srcOrd="1" destOrd="0" presId="urn:microsoft.com/office/officeart/2005/8/layout/hList1"/>
    <dgm:cxn modelId="{E8C57BB7-B5E6-494A-8196-E3CA8928A57B}" type="presParOf" srcId="{70BEBC02-8947-46B2-91E2-AD3835648F7F}" destId="{C1AD547C-CD6C-4AF9-862C-7F265597252F}" srcOrd="1" destOrd="0" presId="urn:microsoft.com/office/officeart/2005/8/layout/hList1"/>
    <dgm:cxn modelId="{1BEFDA59-B4F2-4EBF-9533-8B20BE9165B1}" type="presParOf" srcId="{70BEBC02-8947-46B2-91E2-AD3835648F7F}" destId="{5356F0E5-1D21-43D9-B204-CEB7037788CB}" srcOrd="2" destOrd="0" presId="urn:microsoft.com/office/officeart/2005/8/layout/hList1"/>
    <dgm:cxn modelId="{B1B16500-1E5B-405A-86BD-6F6C5DE43311}" type="presParOf" srcId="{5356F0E5-1D21-43D9-B204-CEB7037788CB}" destId="{1DA0B214-8BF8-418C-87A8-CB73AB0542A3}" srcOrd="0" destOrd="0" presId="urn:microsoft.com/office/officeart/2005/8/layout/hList1"/>
    <dgm:cxn modelId="{1FD20B99-ACE7-4142-A280-E36465785941}" type="presParOf" srcId="{5356F0E5-1D21-43D9-B204-CEB7037788CB}" destId="{15D44522-A5C9-48BE-956E-B61F84BC4C87}" srcOrd="1" destOrd="0" presId="urn:microsoft.com/office/officeart/2005/8/layout/hList1"/>
    <dgm:cxn modelId="{AF2F5DBD-33C4-4E59-AC10-40B1608D724B}" type="presParOf" srcId="{70BEBC02-8947-46B2-91E2-AD3835648F7F}" destId="{B1AD69AD-D981-4EEC-BE3D-B5EBA77DE8F6}" srcOrd="3" destOrd="0" presId="urn:microsoft.com/office/officeart/2005/8/layout/hList1"/>
    <dgm:cxn modelId="{51001758-7E56-49B6-9246-BB4371D9EF1C}" type="presParOf" srcId="{70BEBC02-8947-46B2-91E2-AD3835648F7F}" destId="{D898C7DE-9CF5-445D-AC27-05545CBD4532}" srcOrd="4" destOrd="0" presId="urn:microsoft.com/office/officeart/2005/8/layout/hList1"/>
    <dgm:cxn modelId="{8A3AF8E9-EE9A-4635-B5B0-4D67AE193EBA}" type="presParOf" srcId="{D898C7DE-9CF5-445D-AC27-05545CBD4532}" destId="{BE824B21-D129-4F9D-85E6-8B5C284D0BB6}" srcOrd="0" destOrd="0" presId="urn:microsoft.com/office/officeart/2005/8/layout/hList1"/>
    <dgm:cxn modelId="{FAD9A2E3-F2DE-4785-BEEA-DD1D995C6959}" type="presParOf" srcId="{D898C7DE-9CF5-445D-AC27-05545CBD4532}" destId="{8AE8EE0A-296C-4BAB-89DC-76A4BFCBD37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EDF0FB-51AF-47EF-8A31-4127E03D765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868CFFC-9792-491A-ADEA-F9C1AE641D64}">
      <dgm:prSet phldrT="[Texto]" custT="1"/>
      <dgm:spPr/>
      <dgm:t>
        <a:bodyPr/>
        <a:lstStyle/>
        <a:p>
          <a:r>
            <a:rPr lang="pt-BR" sz="2000" dirty="0"/>
            <a:t>SEPLAG</a:t>
          </a:r>
        </a:p>
      </dgm:t>
    </dgm:pt>
    <dgm:pt modelId="{AFD19552-A405-41FD-80B5-05A03BF8BF98}" type="parTrans" cxnId="{012D3021-B920-4309-92E4-02E008BE904C}">
      <dgm:prSet/>
      <dgm:spPr/>
      <dgm:t>
        <a:bodyPr/>
        <a:lstStyle/>
        <a:p>
          <a:endParaRPr lang="pt-BR"/>
        </a:p>
      </dgm:t>
    </dgm:pt>
    <dgm:pt modelId="{E440FAB3-8BA8-42B0-9995-7840123F606B}" type="sibTrans" cxnId="{012D3021-B920-4309-92E4-02E008BE904C}">
      <dgm:prSet/>
      <dgm:spPr/>
      <dgm:t>
        <a:bodyPr/>
        <a:lstStyle/>
        <a:p>
          <a:endParaRPr lang="pt-BR"/>
        </a:p>
      </dgm:t>
    </dgm:pt>
    <dgm:pt modelId="{56B5B9AD-B944-4D12-968A-0A2FEA44548F}">
      <dgm:prSet phldrT="[Texto]"/>
      <dgm:spPr/>
      <dgm:t>
        <a:bodyPr/>
        <a:lstStyle/>
        <a:p>
          <a:r>
            <a:rPr lang="pt-BR" dirty="0"/>
            <a:t>Metodologia e orientações estratégicas do governo - Planejamento</a:t>
          </a:r>
        </a:p>
      </dgm:t>
    </dgm:pt>
    <dgm:pt modelId="{88B180D4-5213-44FD-AFB9-AD0499DF5883}" type="parTrans" cxnId="{C93B4EF4-60B0-4CD8-B9A2-822932B98889}">
      <dgm:prSet/>
      <dgm:spPr/>
      <dgm:t>
        <a:bodyPr/>
        <a:lstStyle/>
        <a:p>
          <a:endParaRPr lang="pt-BR"/>
        </a:p>
      </dgm:t>
    </dgm:pt>
    <dgm:pt modelId="{9CD27332-1FFB-4F23-8FEF-7B5AD2B247C4}" type="sibTrans" cxnId="{C93B4EF4-60B0-4CD8-B9A2-822932B98889}">
      <dgm:prSet/>
      <dgm:spPr/>
      <dgm:t>
        <a:bodyPr/>
        <a:lstStyle/>
        <a:p>
          <a:endParaRPr lang="pt-BR"/>
        </a:p>
      </dgm:t>
    </dgm:pt>
    <dgm:pt modelId="{2BCD3D8A-D7DC-42F1-A16A-7D7EA5D87EDE}">
      <dgm:prSet phldrT="[Texto]" custT="1"/>
      <dgm:spPr/>
      <dgm:t>
        <a:bodyPr/>
        <a:lstStyle/>
        <a:p>
          <a:r>
            <a:rPr lang="pt-BR" sz="2000" dirty="0"/>
            <a:t>SEFAZ </a:t>
          </a:r>
        </a:p>
      </dgm:t>
    </dgm:pt>
    <dgm:pt modelId="{470CBF74-4B87-4B2F-A1FA-06C060D7A42E}" type="parTrans" cxnId="{1FADEE42-5AB7-4952-AB33-F10BDFB937EB}">
      <dgm:prSet/>
      <dgm:spPr/>
      <dgm:t>
        <a:bodyPr/>
        <a:lstStyle/>
        <a:p>
          <a:endParaRPr lang="pt-BR"/>
        </a:p>
      </dgm:t>
    </dgm:pt>
    <dgm:pt modelId="{10F0F2C8-CB7C-4336-A4C9-CEE191498C2A}" type="sibTrans" cxnId="{1FADEE42-5AB7-4952-AB33-F10BDFB937EB}">
      <dgm:prSet/>
      <dgm:spPr/>
      <dgm:t>
        <a:bodyPr/>
        <a:lstStyle/>
        <a:p>
          <a:endParaRPr lang="pt-BR"/>
        </a:p>
      </dgm:t>
    </dgm:pt>
    <dgm:pt modelId="{213B04AE-C530-4FE2-968D-30FC92115C89}">
      <dgm:prSet phldrT="[Texto]"/>
      <dgm:spPr/>
      <dgm:t>
        <a:bodyPr/>
        <a:lstStyle/>
        <a:p>
          <a:r>
            <a:rPr lang="pt-BR" dirty="0"/>
            <a:t>Metodologia e orientações estratégicas Orçamentárias – Receita e Despesa </a:t>
          </a:r>
        </a:p>
      </dgm:t>
    </dgm:pt>
    <dgm:pt modelId="{0945B8F2-E084-4AE0-A6B9-FB5457D1CA49}" type="parTrans" cxnId="{B812E0B5-377A-4BEF-90FC-165A1B91DDCF}">
      <dgm:prSet/>
      <dgm:spPr/>
      <dgm:t>
        <a:bodyPr/>
        <a:lstStyle/>
        <a:p>
          <a:endParaRPr lang="pt-BR"/>
        </a:p>
      </dgm:t>
    </dgm:pt>
    <dgm:pt modelId="{1D925B4F-D533-4C69-9820-50CFF0EA72D7}" type="sibTrans" cxnId="{B812E0B5-377A-4BEF-90FC-165A1B91DDCF}">
      <dgm:prSet/>
      <dgm:spPr/>
      <dgm:t>
        <a:bodyPr/>
        <a:lstStyle/>
        <a:p>
          <a:endParaRPr lang="pt-BR"/>
        </a:p>
      </dgm:t>
    </dgm:pt>
    <dgm:pt modelId="{96A268C6-1C73-4246-9F71-08FE41F8F1B3}" type="pres">
      <dgm:prSet presAssocID="{A7EDF0FB-51AF-47EF-8A31-4127E03D7658}" presName="Name0" presStyleCnt="0">
        <dgm:presLayoutVars>
          <dgm:dir/>
          <dgm:animLvl val="lvl"/>
          <dgm:resizeHandles val="exact"/>
        </dgm:presLayoutVars>
      </dgm:prSet>
      <dgm:spPr/>
    </dgm:pt>
    <dgm:pt modelId="{407D09C3-8AC9-4E48-B02F-5C369C830F49}" type="pres">
      <dgm:prSet presAssocID="{6868CFFC-9792-491A-ADEA-F9C1AE641D64}" presName="composite" presStyleCnt="0"/>
      <dgm:spPr/>
    </dgm:pt>
    <dgm:pt modelId="{BF29A5C6-E8D1-423F-AC75-E3ADB3F11A8B}" type="pres">
      <dgm:prSet presAssocID="{6868CFFC-9792-491A-ADEA-F9C1AE641D6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6A32000-A651-4E5E-828F-5BE2BD0CBC6F}" type="pres">
      <dgm:prSet presAssocID="{6868CFFC-9792-491A-ADEA-F9C1AE641D64}" presName="desTx" presStyleLbl="alignAccFollowNode1" presStyleIdx="0" presStyleCnt="2">
        <dgm:presLayoutVars>
          <dgm:bulletEnabled val="1"/>
        </dgm:presLayoutVars>
      </dgm:prSet>
      <dgm:spPr/>
    </dgm:pt>
    <dgm:pt modelId="{595ED2A0-EFE9-41D4-9408-F638B963610A}" type="pres">
      <dgm:prSet presAssocID="{E440FAB3-8BA8-42B0-9995-7840123F606B}" presName="space" presStyleCnt="0"/>
      <dgm:spPr/>
    </dgm:pt>
    <dgm:pt modelId="{187220F8-DF24-44BD-9D4A-A094A1750716}" type="pres">
      <dgm:prSet presAssocID="{2BCD3D8A-D7DC-42F1-A16A-7D7EA5D87EDE}" presName="composite" presStyleCnt="0"/>
      <dgm:spPr/>
    </dgm:pt>
    <dgm:pt modelId="{A2300302-2A72-4188-B241-F7647E4125C8}" type="pres">
      <dgm:prSet presAssocID="{2BCD3D8A-D7DC-42F1-A16A-7D7EA5D87ED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AA42E0C7-DB07-41CC-B5A5-C1B2403FE0B6}" type="pres">
      <dgm:prSet presAssocID="{2BCD3D8A-D7DC-42F1-A16A-7D7EA5D87ED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5026D810-A06C-48AE-8761-9A799AC03DD7}" type="presOf" srcId="{213B04AE-C530-4FE2-968D-30FC92115C89}" destId="{AA42E0C7-DB07-41CC-B5A5-C1B2403FE0B6}" srcOrd="0" destOrd="0" presId="urn:microsoft.com/office/officeart/2005/8/layout/hList1"/>
    <dgm:cxn modelId="{B0EF5717-AC2B-4A5A-983C-6815498811BA}" type="presOf" srcId="{2BCD3D8A-D7DC-42F1-A16A-7D7EA5D87EDE}" destId="{A2300302-2A72-4188-B241-F7647E4125C8}" srcOrd="0" destOrd="0" presId="urn:microsoft.com/office/officeart/2005/8/layout/hList1"/>
    <dgm:cxn modelId="{012D3021-B920-4309-92E4-02E008BE904C}" srcId="{A7EDF0FB-51AF-47EF-8A31-4127E03D7658}" destId="{6868CFFC-9792-491A-ADEA-F9C1AE641D64}" srcOrd="0" destOrd="0" parTransId="{AFD19552-A405-41FD-80B5-05A03BF8BF98}" sibTransId="{E440FAB3-8BA8-42B0-9995-7840123F606B}"/>
    <dgm:cxn modelId="{1FADEE42-5AB7-4952-AB33-F10BDFB937EB}" srcId="{A7EDF0FB-51AF-47EF-8A31-4127E03D7658}" destId="{2BCD3D8A-D7DC-42F1-A16A-7D7EA5D87EDE}" srcOrd="1" destOrd="0" parTransId="{470CBF74-4B87-4B2F-A1FA-06C060D7A42E}" sibTransId="{10F0F2C8-CB7C-4336-A4C9-CEE191498C2A}"/>
    <dgm:cxn modelId="{FF4A6082-AF26-4AD2-A8D5-FABE761DFCD1}" type="presOf" srcId="{A7EDF0FB-51AF-47EF-8A31-4127E03D7658}" destId="{96A268C6-1C73-4246-9F71-08FE41F8F1B3}" srcOrd="0" destOrd="0" presId="urn:microsoft.com/office/officeart/2005/8/layout/hList1"/>
    <dgm:cxn modelId="{F1D294B1-D78C-4552-838F-AD460CBB1B53}" type="presOf" srcId="{6868CFFC-9792-491A-ADEA-F9C1AE641D64}" destId="{BF29A5C6-E8D1-423F-AC75-E3ADB3F11A8B}" srcOrd="0" destOrd="0" presId="urn:microsoft.com/office/officeart/2005/8/layout/hList1"/>
    <dgm:cxn modelId="{B812E0B5-377A-4BEF-90FC-165A1B91DDCF}" srcId="{2BCD3D8A-D7DC-42F1-A16A-7D7EA5D87EDE}" destId="{213B04AE-C530-4FE2-968D-30FC92115C89}" srcOrd="0" destOrd="0" parTransId="{0945B8F2-E084-4AE0-A6B9-FB5457D1CA49}" sibTransId="{1D925B4F-D533-4C69-9820-50CFF0EA72D7}"/>
    <dgm:cxn modelId="{56618CC2-15D8-47E4-A0AC-52366ACA5357}" type="presOf" srcId="{56B5B9AD-B944-4D12-968A-0A2FEA44548F}" destId="{26A32000-A651-4E5E-828F-5BE2BD0CBC6F}" srcOrd="0" destOrd="0" presId="urn:microsoft.com/office/officeart/2005/8/layout/hList1"/>
    <dgm:cxn modelId="{C93B4EF4-60B0-4CD8-B9A2-822932B98889}" srcId="{6868CFFC-9792-491A-ADEA-F9C1AE641D64}" destId="{56B5B9AD-B944-4D12-968A-0A2FEA44548F}" srcOrd="0" destOrd="0" parTransId="{88B180D4-5213-44FD-AFB9-AD0499DF5883}" sibTransId="{9CD27332-1FFB-4F23-8FEF-7B5AD2B247C4}"/>
    <dgm:cxn modelId="{8E64F445-4E87-4AB0-BEFB-FD8E24DDDCBF}" type="presParOf" srcId="{96A268C6-1C73-4246-9F71-08FE41F8F1B3}" destId="{407D09C3-8AC9-4E48-B02F-5C369C830F49}" srcOrd="0" destOrd="0" presId="urn:microsoft.com/office/officeart/2005/8/layout/hList1"/>
    <dgm:cxn modelId="{9D8D24A5-BEC5-4795-AB50-531410F8E10F}" type="presParOf" srcId="{407D09C3-8AC9-4E48-B02F-5C369C830F49}" destId="{BF29A5C6-E8D1-423F-AC75-E3ADB3F11A8B}" srcOrd="0" destOrd="0" presId="urn:microsoft.com/office/officeart/2005/8/layout/hList1"/>
    <dgm:cxn modelId="{52588729-6346-4590-8922-BE28E777BD81}" type="presParOf" srcId="{407D09C3-8AC9-4E48-B02F-5C369C830F49}" destId="{26A32000-A651-4E5E-828F-5BE2BD0CBC6F}" srcOrd="1" destOrd="0" presId="urn:microsoft.com/office/officeart/2005/8/layout/hList1"/>
    <dgm:cxn modelId="{658DAA2B-CCBB-4C14-8AC3-2DEBA9D6BF5E}" type="presParOf" srcId="{96A268C6-1C73-4246-9F71-08FE41F8F1B3}" destId="{595ED2A0-EFE9-41D4-9408-F638B963610A}" srcOrd="1" destOrd="0" presId="urn:microsoft.com/office/officeart/2005/8/layout/hList1"/>
    <dgm:cxn modelId="{CCD628CA-9073-4139-992D-EAB8900BFC60}" type="presParOf" srcId="{96A268C6-1C73-4246-9F71-08FE41F8F1B3}" destId="{187220F8-DF24-44BD-9D4A-A094A1750716}" srcOrd="2" destOrd="0" presId="urn:microsoft.com/office/officeart/2005/8/layout/hList1"/>
    <dgm:cxn modelId="{CAC144EF-981B-4A7B-BF90-D14CBB684D5F}" type="presParOf" srcId="{187220F8-DF24-44BD-9D4A-A094A1750716}" destId="{A2300302-2A72-4188-B241-F7647E4125C8}" srcOrd="0" destOrd="0" presId="urn:microsoft.com/office/officeart/2005/8/layout/hList1"/>
    <dgm:cxn modelId="{62CFE530-468B-4207-BC6F-F339654CB7E2}" type="presParOf" srcId="{187220F8-DF24-44BD-9D4A-A094A1750716}" destId="{AA42E0C7-DB07-41CC-B5A5-C1B2403FE0B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24F880-7BAD-408E-A488-E9C2B55F94DB}">
      <dsp:nvSpPr>
        <dsp:cNvPr id="0" name=""/>
        <dsp:cNvSpPr/>
      </dsp:nvSpPr>
      <dsp:spPr>
        <a:xfrm rot="5400000">
          <a:off x="-213497" y="215670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4 anos</a:t>
          </a:r>
        </a:p>
      </dsp:txBody>
      <dsp:txXfrm rot="-5400000">
        <a:off x="2" y="500334"/>
        <a:ext cx="996323" cy="426996"/>
      </dsp:txXfrm>
    </dsp:sp>
    <dsp:sp modelId="{FDF89EE9-274B-489E-A25F-5F1812BCFF52}">
      <dsp:nvSpPr>
        <dsp:cNvPr id="0" name=""/>
        <dsp:cNvSpPr/>
      </dsp:nvSpPr>
      <dsp:spPr>
        <a:xfrm rot="5400000">
          <a:off x="3209789" y="-2211293"/>
          <a:ext cx="925157" cy="5352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PPA – Plano Plurianual</a:t>
          </a:r>
        </a:p>
      </dsp:txBody>
      <dsp:txXfrm rot="-5400000">
        <a:off x="996323" y="47335"/>
        <a:ext cx="5306927" cy="834833"/>
      </dsp:txXfrm>
    </dsp:sp>
    <dsp:sp modelId="{F7B7D38C-F3FF-45B6-8963-529C1DF96EF9}">
      <dsp:nvSpPr>
        <dsp:cNvPr id="0" name=""/>
        <dsp:cNvSpPr/>
      </dsp:nvSpPr>
      <dsp:spPr>
        <a:xfrm rot="5400000">
          <a:off x="-213497" y="1442556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Anual</a:t>
          </a:r>
        </a:p>
      </dsp:txBody>
      <dsp:txXfrm rot="-5400000">
        <a:off x="2" y="1727220"/>
        <a:ext cx="996323" cy="426996"/>
      </dsp:txXfrm>
    </dsp:sp>
    <dsp:sp modelId="{A4DEFFEB-BE08-4BC7-A785-8BF3217CA17D}">
      <dsp:nvSpPr>
        <dsp:cNvPr id="0" name=""/>
        <dsp:cNvSpPr/>
      </dsp:nvSpPr>
      <dsp:spPr>
        <a:xfrm rot="5400000">
          <a:off x="3209789" y="-984407"/>
          <a:ext cx="925157" cy="5352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LDO – Lei de Diretrizes Orçamentárias</a:t>
          </a:r>
        </a:p>
      </dsp:txBody>
      <dsp:txXfrm rot="-5400000">
        <a:off x="996323" y="1274221"/>
        <a:ext cx="5306927" cy="834833"/>
      </dsp:txXfrm>
    </dsp:sp>
    <dsp:sp modelId="{9E3E4852-8902-4A8B-9A5A-245B03B5769A}">
      <dsp:nvSpPr>
        <dsp:cNvPr id="0" name=""/>
        <dsp:cNvSpPr/>
      </dsp:nvSpPr>
      <dsp:spPr>
        <a:xfrm rot="5400000">
          <a:off x="-213497" y="2669443"/>
          <a:ext cx="1423319" cy="996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Anual</a:t>
          </a:r>
        </a:p>
      </dsp:txBody>
      <dsp:txXfrm rot="-5400000">
        <a:off x="2" y="2954107"/>
        <a:ext cx="996323" cy="426996"/>
      </dsp:txXfrm>
    </dsp:sp>
    <dsp:sp modelId="{158C6F5D-CD88-4287-B11B-76BC253F8F91}">
      <dsp:nvSpPr>
        <dsp:cNvPr id="0" name=""/>
        <dsp:cNvSpPr/>
      </dsp:nvSpPr>
      <dsp:spPr>
        <a:xfrm rot="5400000">
          <a:off x="3209789" y="242479"/>
          <a:ext cx="925157" cy="5352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800" kern="1200" dirty="0"/>
            <a:t>PTA / LOA – Lei Orçamentária Anual</a:t>
          </a:r>
        </a:p>
      </dsp:txBody>
      <dsp:txXfrm rot="-5400000">
        <a:off x="996323" y="2501107"/>
        <a:ext cx="5306927" cy="8348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E220D-F2C8-45F7-8AC3-38824F76C93A}">
      <dsp:nvSpPr>
        <dsp:cNvPr id="0" name=""/>
        <dsp:cNvSpPr/>
      </dsp:nvSpPr>
      <dsp:spPr>
        <a:xfrm>
          <a:off x="2070" y="330845"/>
          <a:ext cx="2018474" cy="7220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NGER</a:t>
          </a:r>
          <a:endParaRPr lang="pt-BR" sz="2400" kern="1200" dirty="0"/>
        </a:p>
      </dsp:txBody>
      <dsp:txXfrm>
        <a:off x="2070" y="330845"/>
        <a:ext cx="2018474" cy="722014"/>
      </dsp:txXfrm>
    </dsp:sp>
    <dsp:sp modelId="{0BB66C55-5B93-4763-ADA4-8762C015F9EF}">
      <dsp:nvSpPr>
        <dsp:cNvPr id="0" name=""/>
        <dsp:cNvSpPr/>
      </dsp:nvSpPr>
      <dsp:spPr>
        <a:xfrm>
          <a:off x="2070" y="1052860"/>
          <a:ext cx="2018474" cy="18581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800" kern="1200" dirty="0">
              <a:latin typeface="+mj-lt"/>
            </a:rPr>
            <a:t>orientador e organizador do processo de elaboração do PTA/LOA </a:t>
          </a:r>
          <a:endParaRPr lang="pt-BR" sz="1800" kern="1200" dirty="0"/>
        </a:p>
      </dsp:txBody>
      <dsp:txXfrm>
        <a:off x="2070" y="1052860"/>
        <a:ext cx="2018474" cy="1858123"/>
      </dsp:txXfrm>
    </dsp:sp>
    <dsp:sp modelId="{1DA0B214-8BF8-418C-87A8-CB73AB0542A3}">
      <dsp:nvSpPr>
        <dsp:cNvPr id="0" name=""/>
        <dsp:cNvSpPr/>
      </dsp:nvSpPr>
      <dsp:spPr>
        <a:xfrm>
          <a:off x="2303130" y="330845"/>
          <a:ext cx="2018474" cy="7220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+mj-lt"/>
            </a:rPr>
            <a:t>Secretários Adjuntos / Superintendentes</a:t>
          </a:r>
          <a:endParaRPr lang="pt-BR" sz="1600" kern="1200" dirty="0"/>
        </a:p>
      </dsp:txBody>
      <dsp:txXfrm>
        <a:off x="2303130" y="330845"/>
        <a:ext cx="2018474" cy="722014"/>
      </dsp:txXfrm>
    </dsp:sp>
    <dsp:sp modelId="{15D44522-A5C9-48BE-956E-B61F84BC4C87}">
      <dsp:nvSpPr>
        <dsp:cNvPr id="0" name=""/>
        <dsp:cNvSpPr/>
      </dsp:nvSpPr>
      <dsp:spPr>
        <a:xfrm>
          <a:off x="2303130" y="1052860"/>
          <a:ext cx="2018474" cy="18581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+mj-lt"/>
            </a:rPr>
            <a:t>devem nortear sua equipe técnica com as prioridades estratégicas</a:t>
          </a:r>
          <a:endParaRPr lang="pt-BR" sz="1900" kern="1200" dirty="0"/>
        </a:p>
      </dsp:txBody>
      <dsp:txXfrm>
        <a:off x="2303130" y="1052860"/>
        <a:ext cx="2018474" cy="1858123"/>
      </dsp:txXfrm>
    </dsp:sp>
    <dsp:sp modelId="{BE824B21-D129-4F9D-85E6-8B5C284D0BB6}">
      <dsp:nvSpPr>
        <dsp:cNvPr id="0" name=""/>
        <dsp:cNvSpPr/>
      </dsp:nvSpPr>
      <dsp:spPr>
        <a:xfrm>
          <a:off x="4604191" y="330845"/>
          <a:ext cx="2018474" cy="7220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+mj-lt"/>
            </a:rPr>
            <a:t>Responsáveis por ações </a:t>
          </a:r>
          <a:endParaRPr lang="pt-BR" sz="2000" kern="1200" dirty="0"/>
        </a:p>
      </dsp:txBody>
      <dsp:txXfrm>
        <a:off x="4604191" y="330845"/>
        <a:ext cx="2018474" cy="722014"/>
      </dsp:txXfrm>
    </dsp:sp>
    <dsp:sp modelId="{8AE8EE0A-296C-4BAB-89DC-76A4BFCBD377}">
      <dsp:nvSpPr>
        <dsp:cNvPr id="0" name=""/>
        <dsp:cNvSpPr/>
      </dsp:nvSpPr>
      <dsp:spPr>
        <a:xfrm>
          <a:off x="4604191" y="1052860"/>
          <a:ext cx="2018474" cy="18581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+mj-lt"/>
            </a:rPr>
            <a:t>desdobramento das ações em </a:t>
          </a:r>
          <a:r>
            <a:rPr lang="pt-BR" sz="1900" kern="1200" dirty="0" err="1">
              <a:latin typeface="+mj-lt"/>
            </a:rPr>
            <a:t>subações</a:t>
          </a:r>
          <a:r>
            <a:rPr lang="pt-BR" sz="1900" kern="1200" dirty="0">
              <a:latin typeface="+mj-lt"/>
            </a:rPr>
            <a:t>, etapas e memória de cálculo</a:t>
          </a:r>
          <a:endParaRPr lang="pt-BR" sz="1900" kern="1200" dirty="0"/>
        </a:p>
      </dsp:txBody>
      <dsp:txXfrm>
        <a:off x="4604191" y="1052860"/>
        <a:ext cx="2018474" cy="18581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29A5C6-E8D1-423F-AC75-E3ADB3F11A8B}">
      <dsp:nvSpPr>
        <dsp:cNvPr id="0" name=""/>
        <dsp:cNvSpPr/>
      </dsp:nvSpPr>
      <dsp:spPr>
        <a:xfrm>
          <a:off x="31" y="100077"/>
          <a:ext cx="3032572" cy="453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SEPLAG</a:t>
          </a:r>
        </a:p>
      </dsp:txBody>
      <dsp:txXfrm>
        <a:off x="31" y="100077"/>
        <a:ext cx="3032572" cy="453021"/>
      </dsp:txXfrm>
    </dsp:sp>
    <dsp:sp modelId="{26A32000-A651-4E5E-828F-5BE2BD0CBC6F}">
      <dsp:nvSpPr>
        <dsp:cNvPr id="0" name=""/>
        <dsp:cNvSpPr/>
      </dsp:nvSpPr>
      <dsp:spPr>
        <a:xfrm>
          <a:off x="31" y="553098"/>
          <a:ext cx="3032572" cy="570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 dirty="0"/>
            <a:t>Metodologia e orientações estratégicas do governo - Planejamento</a:t>
          </a:r>
        </a:p>
      </dsp:txBody>
      <dsp:txXfrm>
        <a:off x="31" y="553098"/>
        <a:ext cx="3032572" cy="570960"/>
      </dsp:txXfrm>
    </dsp:sp>
    <dsp:sp modelId="{A2300302-2A72-4188-B241-F7647E4125C8}">
      <dsp:nvSpPr>
        <dsp:cNvPr id="0" name=""/>
        <dsp:cNvSpPr/>
      </dsp:nvSpPr>
      <dsp:spPr>
        <a:xfrm>
          <a:off x="3457164" y="100077"/>
          <a:ext cx="3032572" cy="453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SEFAZ </a:t>
          </a:r>
        </a:p>
      </dsp:txBody>
      <dsp:txXfrm>
        <a:off x="3457164" y="100077"/>
        <a:ext cx="3032572" cy="453021"/>
      </dsp:txXfrm>
    </dsp:sp>
    <dsp:sp modelId="{AA42E0C7-DB07-41CC-B5A5-C1B2403FE0B6}">
      <dsp:nvSpPr>
        <dsp:cNvPr id="0" name=""/>
        <dsp:cNvSpPr/>
      </dsp:nvSpPr>
      <dsp:spPr>
        <a:xfrm>
          <a:off x="3457164" y="553098"/>
          <a:ext cx="3032572" cy="570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 dirty="0"/>
            <a:t>Metodologia e orientações estratégicas Orçamentárias – Receita e Despesa </a:t>
          </a:r>
        </a:p>
      </dsp:txBody>
      <dsp:txXfrm>
        <a:off x="3457164" y="553098"/>
        <a:ext cx="3032572" cy="570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A4DFB-33AA-4D85-A729-BE9A0A678975}" type="datetimeFigureOut">
              <a:rPr lang="pt-BR" smtClean="0"/>
              <a:pPr/>
              <a:t>05/08/2022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F751C-6B7B-4504-95C5-BDD0982E67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95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F751C-6B7B-4504-95C5-BDD0982E6726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5444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29D2-C593-49E0-9256-383D9E274B00}" type="datetimeFigureOut">
              <a:rPr lang="pt-BR" smtClean="0"/>
              <a:pPr/>
              <a:t>05/08/2022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281C-7258-4F14-B380-D8BC8FDEDACA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99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29D2-C593-49E0-9256-383D9E274B00}" type="datetimeFigureOut">
              <a:rPr lang="pt-BR" smtClean="0"/>
              <a:pPr/>
              <a:t>05/08/2022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281C-7258-4F14-B380-D8BC8FDEDAC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5793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29D2-C593-49E0-9256-383D9E274B00}" type="datetimeFigureOut">
              <a:rPr lang="pt-BR" smtClean="0"/>
              <a:pPr/>
              <a:t>05/08/2022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281C-7258-4F14-B380-D8BC8FDEDAC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37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29D2-C593-49E0-9256-383D9E274B00}" type="datetimeFigureOut">
              <a:rPr lang="pt-BR" smtClean="0"/>
              <a:pPr/>
              <a:t>05/08/2022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281C-7258-4F14-B380-D8BC8FDEDAC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61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29D2-C593-49E0-9256-383D9E274B00}" type="datetimeFigureOut">
              <a:rPr lang="pt-BR" smtClean="0"/>
              <a:pPr/>
              <a:t>05/08/2022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281C-7258-4F14-B380-D8BC8FDEDACA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90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29D2-C593-49E0-9256-383D9E274B00}" type="datetimeFigureOut">
              <a:rPr lang="pt-BR" smtClean="0"/>
              <a:pPr/>
              <a:t>05/08/2022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281C-7258-4F14-B380-D8BC8FDEDAC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8586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29D2-C593-49E0-9256-383D9E274B00}" type="datetimeFigureOut">
              <a:rPr lang="pt-BR" smtClean="0"/>
              <a:pPr/>
              <a:t>05/08/2022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281C-7258-4F14-B380-D8BC8FDEDAC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358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29D2-C593-49E0-9256-383D9E274B00}" type="datetimeFigureOut">
              <a:rPr lang="pt-BR" smtClean="0"/>
              <a:pPr/>
              <a:t>05/08/2022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281C-7258-4F14-B380-D8BC8FDEDAC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075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29D2-C593-49E0-9256-383D9E274B00}" type="datetimeFigureOut">
              <a:rPr lang="pt-BR" smtClean="0"/>
              <a:pPr/>
              <a:t>05/08/2022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281C-7258-4F14-B380-D8BC8FDEDAC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6269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78E29D2-C593-49E0-9256-383D9E274B00}" type="datetimeFigureOut">
              <a:rPr lang="pt-BR" smtClean="0"/>
              <a:pPr/>
              <a:t>05/08/2022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557281C-7258-4F14-B380-D8BC8FDEDAC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196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29D2-C593-49E0-9256-383D9E274B00}" type="datetimeFigureOut">
              <a:rPr lang="pt-BR" smtClean="0"/>
              <a:pPr/>
              <a:t>05/08/2022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7281C-7258-4F14-B380-D8BC8FDEDAC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61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78E29D2-C593-49E0-9256-383D9E274B00}" type="datetimeFigureOut">
              <a:rPr lang="pt-BR" smtClean="0"/>
              <a:pPr/>
              <a:t>05/08/2022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557281C-7258-4F14-B380-D8BC8FDEDACA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46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eplag.mt.gov.br/index.php?pg=ver&amp;id=6968&amp;c=112&amp;sub=tru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nger@ses.mt.gov.b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1412776"/>
            <a:ext cx="5976664" cy="936104"/>
          </a:xfrm>
        </p:spPr>
        <p:txBody>
          <a:bodyPr>
            <a:normAutofit/>
          </a:bodyPr>
          <a:lstStyle/>
          <a:p>
            <a:pPr algn="ctr"/>
            <a:r>
              <a:rPr lang="pt-BR" sz="5300" b="1" dirty="0"/>
              <a:t>PTA/LOA 2023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899592" y="2831450"/>
            <a:ext cx="5976664" cy="144655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t-BR" sz="4400" b="1" dirty="0">
                <a:latin typeface="+mj-lt"/>
              </a:rPr>
              <a:t>Processo de elaboração do PTA/LOA 2023 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6F1BA1A-A23E-49DD-B9D9-426D14C00650}"/>
              </a:ext>
            </a:extLst>
          </p:cNvPr>
          <p:cNvSpPr/>
          <p:nvPr/>
        </p:nvSpPr>
        <p:spPr>
          <a:xfrm>
            <a:off x="1259632" y="5085184"/>
            <a:ext cx="648072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Secretaria de Estado de Saúde de Mato Grosso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8485"/>
            <a:ext cx="7920880" cy="659160"/>
          </a:xfrm>
        </p:spPr>
        <p:txBody>
          <a:bodyPr>
            <a:normAutofit fontScale="90000"/>
          </a:bodyPr>
          <a:lstStyle/>
          <a:p>
            <a:r>
              <a:rPr lang="pt-BR" dirty="0"/>
              <a:t>Processo de Elaboração do PTA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8" y="1916832"/>
            <a:ext cx="7778825" cy="3744416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+mj-lt"/>
              </a:rPr>
              <a:t>Existem fatores que, dependendo da evolução do PTA vigente, podem impactar a elaboração do PTA seguinte:</a:t>
            </a:r>
          </a:p>
          <a:p>
            <a:pPr marL="1257300" lvl="2" indent="-342900">
              <a:buFont typeface="+mj-lt"/>
              <a:buAutoNum type="arabicPeriod"/>
            </a:pPr>
            <a:r>
              <a:rPr lang="pt-BR" sz="2000" dirty="0">
                <a:latin typeface="+mj-lt"/>
              </a:rPr>
              <a:t>Evolução da receita do ano em exercício; </a:t>
            </a:r>
          </a:p>
          <a:p>
            <a:pPr marL="1257300" lvl="2" indent="-342900">
              <a:buFont typeface="+mj-lt"/>
              <a:buAutoNum type="arabicPeriod"/>
            </a:pPr>
            <a:r>
              <a:rPr lang="pt-BR" sz="2000" dirty="0">
                <a:latin typeface="+mj-lt"/>
              </a:rPr>
              <a:t>Restos a pagar sem devida cobertura financeira; </a:t>
            </a:r>
          </a:p>
          <a:p>
            <a:pPr marL="1257300" lvl="2" indent="-342900">
              <a:buFont typeface="+mj-lt"/>
              <a:buAutoNum type="arabicPeriod"/>
            </a:pPr>
            <a:r>
              <a:rPr lang="pt-BR" sz="2000" dirty="0">
                <a:latin typeface="+mj-lt"/>
              </a:rPr>
              <a:t>Execução dos produtos das ações (evolução de obras, construções, reformas, desenvolvimento de sistemas, etc.);</a:t>
            </a:r>
          </a:p>
          <a:p>
            <a:pPr marL="1257300" lvl="2" indent="-342900">
              <a:buFont typeface="+mj-lt"/>
              <a:buAutoNum type="arabicPeriod"/>
            </a:pPr>
            <a:r>
              <a:rPr lang="pt-BR" sz="2000" dirty="0">
                <a:latin typeface="+mj-lt"/>
              </a:rPr>
              <a:t> Comportamento do mercado (regional, nacional e internacional) que impacta a receita pública; </a:t>
            </a:r>
          </a:p>
          <a:p>
            <a:pPr marL="1257300" lvl="2" indent="-342900">
              <a:buFont typeface="+mj-lt"/>
              <a:buAutoNum type="arabicPeriod"/>
            </a:pPr>
            <a:r>
              <a:rPr lang="pt-BR" sz="2000" dirty="0">
                <a:latin typeface="+mj-lt"/>
              </a:rPr>
              <a:t>Decisões governamentais como o atendimento de novas demandas sociais não inseridas inicialmente no PTA. </a:t>
            </a:r>
          </a:p>
        </p:txBody>
      </p:sp>
    </p:spTree>
    <p:extLst>
      <p:ext uri="{BB962C8B-B14F-4D97-AF65-F5344CB8AC3E}">
        <p14:creationId xmlns:p14="http://schemas.microsoft.com/office/powerpoint/2010/main" val="1501617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260648"/>
            <a:ext cx="7562801" cy="648072"/>
          </a:xfrm>
        </p:spPr>
        <p:txBody>
          <a:bodyPr>
            <a:normAutofit fontScale="90000"/>
          </a:bodyPr>
          <a:lstStyle/>
          <a:p>
            <a:r>
              <a:rPr lang="pt-BR" dirty="0"/>
              <a:t>Processo de Elaboração do PTA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72816"/>
            <a:ext cx="7848872" cy="3376717"/>
          </a:xfrm>
        </p:spPr>
        <p:txBody>
          <a:bodyPr>
            <a:noAutofit/>
          </a:bodyPr>
          <a:lstStyle/>
          <a:p>
            <a:pPr algn="just"/>
            <a:r>
              <a:rPr lang="pt-BR" sz="2800" dirty="0">
                <a:solidFill>
                  <a:srgbClr val="FF0000"/>
                </a:solidFill>
                <a:latin typeface="+mj-lt"/>
              </a:rPr>
              <a:t>Lembre-se:</a:t>
            </a:r>
            <a:r>
              <a:rPr lang="pt-BR" sz="2800" dirty="0">
                <a:latin typeface="+mj-lt"/>
              </a:rPr>
              <a:t> Antes de elaborar (subações, etapas e memória de cálculo) é importante fazer uma reflexão acerca da execução do PTA/LOA 2022 e como, possivelmente, estarão as ações e subações ao final do ano (2022).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E3C77-895B-4E2F-9D96-6D427D60C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74611"/>
            <a:ext cx="6347713" cy="65916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Atores do PTA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0D7507E6-B0F2-4E20-A4B3-D73AA4C9B0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021461"/>
              </p:ext>
            </p:extLst>
          </p:nvPr>
        </p:nvGraphicFramePr>
        <p:xfrm>
          <a:off x="467544" y="2132856"/>
          <a:ext cx="6624736" cy="3241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1B9EA7DA-BC54-4AA6-B990-32B52C3BA8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6385987"/>
              </p:ext>
            </p:extLst>
          </p:nvPr>
        </p:nvGraphicFramePr>
        <p:xfrm>
          <a:off x="467544" y="1123274"/>
          <a:ext cx="6489768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Retângulo 2">
            <a:extLst>
              <a:ext uri="{FF2B5EF4-FFF2-40B4-BE49-F238E27FC236}">
                <a16:creationId xmlns:a16="http://schemas.microsoft.com/office/drawing/2014/main" id="{1321D03F-8F10-48E7-921C-ABC435C38EE8}"/>
              </a:ext>
            </a:extLst>
          </p:cNvPr>
          <p:cNvSpPr/>
          <p:nvPr/>
        </p:nvSpPr>
        <p:spPr>
          <a:xfrm>
            <a:off x="755576" y="5374686"/>
            <a:ext cx="68407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Coordenadores  - Gerentes – Equipes Técnicas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CA60275-170A-4FA2-9735-26DAF5F762B7}"/>
              </a:ext>
            </a:extLst>
          </p:cNvPr>
          <p:cNvSpPr txBox="1"/>
          <p:nvPr/>
        </p:nvSpPr>
        <p:spPr>
          <a:xfrm>
            <a:off x="7308304" y="2564904"/>
            <a:ext cx="1584176" cy="255454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Todos os  responsáveis por Ações, </a:t>
            </a:r>
            <a:r>
              <a:rPr lang="pt-BR" sz="2000" b="1" dirty="0" err="1"/>
              <a:t>Subações</a:t>
            </a:r>
            <a:r>
              <a:rPr lang="pt-BR" sz="2000" b="1" dirty="0"/>
              <a:t>, Etapas devem ter cadastro no </a:t>
            </a:r>
            <a:r>
              <a:rPr lang="pt-BR" sz="2000" b="1" dirty="0" err="1"/>
              <a:t>Fiplan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544969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E3C77-895B-4E2F-9D96-6D427D60C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404664"/>
            <a:ext cx="6347713" cy="833771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Inovações PTA/LOA 2023</a:t>
            </a:r>
            <a:br>
              <a:rPr lang="pt-BR" b="1" dirty="0"/>
            </a:br>
            <a:r>
              <a:rPr lang="pt-BR" sz="2200" b="1" dirty="0"/>
              <a:t>FONTES DE RECURSOS</a:t>
            </a:r>
          </a:p>
        </p:txBody>
      </p:sp>
      <p:pic>
        <p:nvPicPr>
          <p:cNvPr id="8" name="Espaço Reservado para Conteúdo 7">
            <a:extLst>
              <a:ext uri="{FF2B5EF4-FFF2-40B4-BE49-F238E27FC236}">
                <a16:creationId xmlns:a16="http://schemas.microsoft.com/office/drawing/2014/main" id="{68792E32-B29A-41E1-BDA1-EE8A9E5527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772817"/>
            <a:ext cx="8640959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5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E3C77-895B-4E2F-9D96-6D427D60C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448846"/>
            <a:ext cx="6347713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Inovações PTA/LOA 2023</a:t>
            </a:r>
            <a:br>
              <a:rPr lang="pt-BR" b="1" dirty="0"/>
            </a:br>
            <a:r>
              <a:rPr lang="pt-BR" sz="2200" b="1" dirty="0"/>
              <a:t>RECOLHIMENTO DO PIS/PASEP</a:t>
            </a:r>
            <a:br>
              <a:rPr lang="pt-BR" sz="2200" b="1" dirty="0"/>
            </a:br>
            <a:endParaRPr lang="pt-BR" sz="2200" b="1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CBD8FD6-EE6E-4010-ABDF-0DA0DCF97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sz="3200" b="1" dirty="0"/>
              <a:t>A PARTIR DO EXERCÍCIO DE 2023 AS UNIDADES ORÇAMENTÁRIAS PASSARÃO A RECOLHER O PIS/PASEP DAS FONTES DO TESOURO</a:t>
            </a:r>
            <a:r>
              <a:rPr lang="pt-B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9583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0"/>
            <a:ext cx="6984777" cy="130476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b="1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Estimativa</a:t>
            </a:r>
            <a:r>
              <a:rPr lang="en-US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do </a:t>
            </a:r>
            <a:r>
              <a:rPr lang="en-US" b="1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Teto</a:t>
            </a:r>
            <a:r>
              <a:rPr lang="en-US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– SES MT (Pré-Teto)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1314805-37FA-4388-A66D-032E75A2A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778281"/>
              </p:ext>
            </p:extLst>
          </p:nvPr>
        </p:nvGraphicFramePr>
        <p:xfrm>
          <a:off x="1" y="1412776"/>
          <a:ext cx="9143999" cy="48245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2842">
                  <a:extLst>
                    <a:ext uri="{9D8B030D-6E8A-4147-A177-3AD203B41FA5}">
                      <a16:colId xmlns:a16="http://schemas.microsoft.com/office/drawing/2014/main" val="3567732482"/>
                    </a:ext>
                  </a:extLst>
                </a:gridCol>
                <a:gridCol w="2036781">
                  <a:extLst>
                    <a:ext uri="{9D8B030D-6E8A-4147-A177-3AD203B41FA5}">
                      <a16:colId xmlns:a16="http://schemas.microsoft.com/office/drawing/2014/main" val="1938647138"/>
                    </a:ext>
                  </a:extLst>
                </a:gridCol>
                <a:gridCol w="2036781">
                  <a:extLst>
                    <a:ext uri="{9D8B030D-6E8A-4147-A177-3AD203B41FA5}">
                      <a16:colId xmlns:a16="http://schemas.microsoft.com/office/drawing/2014/main" val="1965714167"/>
                    </a:ext>
                  </a:extLst>
                </a:gridCol>
                <a:gridCol w="1831980">
                  <a:extLst>
                    <a:ext uri="{9D8B030D-6E8A-4147-A177-3AD203B41FA5}">
                      <a16:colId xmlns:a16="http://schemas.microsoft.com/office/drawing/2014/main" val="4140476190"/>
                    </a:ext>
                  </a:extLst>
                </a:gridCol>
                <a:gridCol w="1115615">
                  <a:extLst>
                    <a:ext uri="{9D8B030D-6E8A-4147-A177-3AD203B41FA5}">
                      <a16:colId xmlns:a16="http://schemas.microsoft.com/office/drawing/2014/main" val="3625002738"/>
                    </a:ext>
                  </a:extLst>
                </a:gridCol>
              </a:tblGrid>
              <a:tr h="1106692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000" b="1" u="none" strike="noStrike" dirty="0">
                          <a:effectLst/>
                        </a:rPr>
                        <a:t>FONTE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8" marR="5918" marT="59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 Realizada 2021</a:t>
                      </a:r>
                    </a:p>
                  </a:txBody>
                  <a:tcPr marL="5918" marR="5918" marT="59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Teto Inicial 2022</a:t>
                      </a:r>
                    </a:p>
                  </a:txBody>
                  <a:tcPr marL="5918" marR="5918" marT="59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Pré-Teto 2023</a:t>
                      </a:r>
                    </a:p>
                  </a:txBody>
                  <a:tcPr marL="5918" marR="5918" marT="59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Alteração 22/23</a:t>
                      </a:r>
                    </a:p>
                  </a:txBody>
                  <a:tcPr marL="5918" marR="5918" marT="591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616944"/>
                  </a:ext>
                </a:extLst>
              </a:tr>
              <a:tr h="50795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u="none" strike="noStrike" dirty="0">
                          <a:effectLst/>
                        </a:rPr>
                        <a:t>Tesouro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u="none" strike="noStrike" dirty="0">
                          <a:effectLst/>
                        </a:rPr>
                        <a:t>175.524.377,67 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151.045.507,00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87.727.619,26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05611096"/>
                  </a:ext>
                </a:extLst>
              </a:tr>
              <a:tr h="50795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u="none" strike="noStrike" dirty="0">
                          <a:effectLst/>
                        </a:rPr>
                        <a:t>Ministério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255.125.652,94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297.381.427,00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396.771.822,99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2764575"/>
                  </a:ext>
                </a:extLst>
              </a:tr>
              <a:tr h="50795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2.036.755.289,39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2.151.024.225,00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2.447.804.045,96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79978542"/>
                  </a:ext>
                </a:extLst>
              </a:tr>
              <a:tr h="50795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u="none" strike="noStrike" dirty="0">
                          <a:effectLst/>
                        </a:rPr>
                        <a:t>Convênio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583.343,19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1.338.997,00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1.373.355,86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76388839"/>
                  </a:ext>
                </a:extLst>
              </a:tr>
              <a:tr h="50795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u="none" strike="noStrike" dirty="0">
                          <a:effectLst/>
                        </a:rPr>
                        <a:t>FEEF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81.031.470,24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70.230.330,00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91.712.024,59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02940975"/>
                  </a:ext>
                </a:extLst>
              </a:tr>
              <a:tr h="596456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u="none" strike="noStrike" dirty="0">
                          <a:effectLst/>
                        </a:rPr>
                        <a:t>Arrecadação Própria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140.650,83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2.261.225,00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10.572.073,40</a:t>
                      </a:r>
                    </a:p>
                  </a:txBody>
                  <a:tcPr marL="5918" marR="5918" marT="591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38908991"/>
                  </a:ext>
                </a:extLst>
              </a:tr>
              <a:tr h="58161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2000" b="1" u="none" strike="noStrike" dirty="0">
                          <a:effectLst/>
                        </a:rPr>
                        <a:t>Total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18" marR="5918" marT="59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2.549.160.784,26</a:t>
                      </a:r>
                    </a:p>
                  </a:txBody>
                  <a:tcPr marL="5918" marR="5918" marT="59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2.673.281.711,00</a:t>
                      </a:r>
                    </a:p>
                  </a:txBody>
                  <a:tcPr marL="5918" marR="5918" marT="59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3.035.960.942,06</a:t>
                      </a:r>
                    </a:p>
                  </a:txBody>
                  <a:tcPr marL="5918" marR="5918" marT="59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92599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Lançamento da proposta no sistema FIPLAN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6583" y="1844824"/>
            <a:ext cx="7850834" cy="4292746"/>
          </a:xfrm>
        </p:spPr>
        <p:txBody>
          <a:bodyPr>
            <a:normAutofit fontScale="62500" lnSpcReduction="20000"/>
          </a:bodyPr>
          <a:lstStyle/>
          <a:p>
            <a:r>
              <a:rPr lang="pt-BR" sz="4800" dirty="0">
                <a:latin typeface="+mj-lt"/>
              </a:rPr>
              <a:t>O lançamento será realizado por servidores que tenham familiaridade com o sistema e/ou pelos responsáveis pelas ações. </a:t>
            </a:r>
            <a:r>
              <a:rPr lang="pt-BR" sz="4800" dirty="0">
                <a:solidFill>
                  <a:srgbClr val="FF0000"/>
                </a:solidFill>
                <a:latin typeface="+mj-lt"/>
              </a:rPr>
              <a:t>(Servidores das áreas)</a:t>
            </a:r>
          </a:p>
          <a:p>
            <a:r>
              <a:rPr lang="pt-BR" sz="4800" dirty="0">
                <a:solidFill>
                  <a:srgbClr val="FF0000"/>
                </a:solidFill>
                <a:latin typeface="+mj-lt"/>
              </a:rPr>
              <a:t>A senha de lançamento é a do responsável pela Ação/Projeto – Atividade - Se houve mudança do responsável precisa ser solicitada a alteração - (solicitar via e-mail ao NGER, informando CPF do responsável ou por meio de formulário do SIGADOC – Formulário de Cadastramento de Usuário no FIPLAN, se for novo usuário do FIPLAN).</a:t>
            </a:r>
          </a:p>
          <a:p>
            <a:endParaRPr lang="pt-BR" sz="4600" dirty="0">
              <a:solidFill>
                <a:srgbClr val="FF0000"/>
              </a:solidFill>
              <a:latin typeface="+mj-lt"/>
            </a:endParaRPr>
          </a:p>
          <a:p>
            <a:endParaRPr lang="pt-BR" sz="4800" dirty="0">
              <a:solidFill>
                <a:srgbClr val="FF0000"/>
              </a:solidFill>
              <a:latin typeface="+mj-lt"/>
            </a:endParaRPr>
          </a:p>
          <a:p>
            <a:endParaRPr lang="pt-BR" sz="4800" dirty="0">
              <a:solidFill>
                <a:srgbClr val="FF0000"/>
              </a:solidFill>
              <a:latin typeface="+mj-lt"/>
            </a:endParaRPr>
          </a:p>
          <a:p>
            <a:endParaRPr lang="pt-BR" sz="48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Autofit/>
          </a:bodyPr>
          <a:lstStyle/>
          <a:p>
            <a:r>
              <a:rPr lang="pt-BR" b="1" dirty="0"/>
              <a:t>Lembre-se: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835532"/>
            <a:ext cx="7402016" cy="10894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200" dirty="0">
                <a:latin typeface="+mj-lt"/>
              </a:rPr>
              <a:t>Para o servidor ter acesso ao sistema FIPLAN é preciso que esteja cadastrado. </a:t>
            </a:r>
          </a:p>
          <a:p>
            <a:pPr marL="0" indent="0">
              <a:buNone/>
            </a:pPr>
            <a:endParaRPr lang="pt-BR" sz="4800" dirty="0">
              <a:latin typeface="+mj-lt"/>
            </a:endParaRP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B57F7BA3-74BA-4639-BBD4-E9ABBB8FE70C}"/>
              </a:ext>
            </a:extLst>
          </p:cNvPr>
          <p:cNvSpPr txBox="1">
            <a:spLocks/>
          </p:cNvSpPr>
          <p:nvPr/>
        </p:nvSpPr>
        <p:spPr>
          <a:xfrm>
            <a:off x="827584" y="3529102"/>
            <a:ext cx="7272808" cy="6199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pt-BR" sz="3200" b="1" dirty="0">
                <a:solidFill>
                  <a:srgbClr val="92D050"/>
                </a:solidFill>
                <a:latin typeface="+mj-lt"/>
              </a:rPr>
              <a:t>Links de acesso a Material Orientativo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BB6B8E4-11EF-4B38-9ED4-B9DF6C8FD621}"/>
              </a:ext>
            </a:extLst>
          </p:cNvPr>
          <p:cNvSpPr txBox="1"/>
          <p:nvPr/>
        </p:nvSpPr>
        <p:spPr>
          <a:xfrm>
            <a:off x="150912" y="4426615"/>
            <a:ext cx="13533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Wingdings 3" charset="2"/>
              <a:buNone/>
            </a:pPr>
            <a:r>
              <a:rPr lang="pt-BR" sz="2400" b="1" dirty="0">
                <a:latin typeface="+mj-lt"/>
              </a:rPr>
              <a:t>SEPLAG</a:t>
            </a:r>
          </a:p>
        </p:txBody>
      </p:sp>
      <p:sp>
        <p:nvSpPr>
          <p:cNvPr id="4" name="Retângulo 3"/>
          <p:cNvSpPr/>
          <p:nvPr/>
        </p:nvSpPr>
        <p:spPr>
          <a:xfrm>
            <a:off x="1259632" y="4472781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2"/>
              </a:rPr>
              <a:t>http://seplag.mt.gov.br/index.php?pg=ver&amp;id=6968&amp;c=112&amp;sub=true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496944" cy="562074"/>
          </a:xfrm>
        </p:spPr>
        <p:txBody>
          <a:bodyPr>
            <a:noAutofit/>
          </a:bodyPr>
          <a:lstStyle/>
          <a:p>
            <a:pPr algn="ctr"/>
            <a:r>
              <a:rPr lang="pt-BR" sz="4000" dirty="0"/>
              <a:t>Cronograma de Elaboração do PTA 2022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14218"/>
              </p:ext>
            </p:extLst>
          </p:nvPr>
        </p:nvGraphicFramePr>
        <p:xfrm>
          <a:off x="323528" y="980728"/>
          <a:ext cx="8640960" cy="525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0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kumimoji="0" lang="pt-BR" sz="1800" b="1" kern="1200" baseline="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AGENDA DE ELABORAÇÃO DO PTA/LOA 2023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FASES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INÍCIO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TÉRMINO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t-BR" sz="18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RESPONSÁVEL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atin typeface="+mj-lt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1" dirty="0">
                          <a:latin typeface="+mj-lt"/>
                        </a:rPr>
                        <a:t>Liberação do</a:t>
                      </a:r>
                      <a:r>
                        <a:rPr lang="pt-BR" b="1" baseline="0" dirty="0">
                          <a:latin typeface="+mj-lt"/>
                        </a:rPr>
                        <a:t> </a:t>
                      </a:r>
                      <a:r>
                        <a:rPr lang="pt-BR" b="1" dirty="0">
                          <a:latin typeface="+mj-lt"/>
                        </a:rPr>
                        <a:t>Teto</a:t>
                      </a:r>
                      <a:r>
                        <a:rPr lang="pt-BR" b="1" baseline="0" dirty="0">
                          <a:latin typeface="+mj-lt"/>
                        </a:rPr>
                        <a:t> </a:t>
                      </a:r>
                      <a:r>
                        <a:rPr lang="pt-BR" b="1" dirty="0">
                          <a:latin typeface="+mj-lt"/>
                        </a:rPr>
                        <a:t>Orçamentário (Teto</a:t>
                      </a:r>
                      <a:r>
                        <a:rPr lang="pt-BR" b="1" baseline="0" dirty="0">
                          <a:latin typeface="+mj-lt"/>
                        </a:rPr>
                        <a:t> </a:t>
                      </a:r>
                      <a:r>
                        <a:rPr lang="pt-BR" b="1" dirty="0">
                          <a:latin typeface="+mj-lt"/>
                        </a:rPr>
                        <a:t>Provisório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FF0000"/>
                          </a:solidFill>
                          <a:latin typeface="+mj-lt"/>
                        </a:rPr>
                        <a:t>Até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FF0000"/>
                          </a:solidFill>
                          <a:latin typeface="+mj-lt"/>
                        </a:rPr>
                        <a:t>19/08/2022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600" b="1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SEFAZ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atin typeface="+mj-lt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b="1" dirty="0">
                          <a:latin typeface="+mj-lt"/>
                        </a:rPr>
                        <a:t>Elaboração do</a:t>
                      </a:r>
                      <a:r>
                        <a:rPr lang="pt-BR" b="1" baseline="0" dirty="0">
                          <a:latin typeface="+mj-lt"/>
                        </a:rPr>
                        <a:t> </a:t>
                      </a:r>
                      <a:r>
                        <a:rPr lang="pt-BR" b="1" dirty="0">
                          <a:latin typeface="+mj-lt"/>
                        </a:rPr>
                        <a:t>PTA pela</a:t>
                      </a:r>
                      <a:r>
                        <a:rPr lang="pt-BR" b="1" baseline="0" dirty="0">
                          <a:latin typeface="+mj-lt"/>
                        </a:rPr>
                        <a:t> SES</a:t>
                      </a:r>
                      <a:endParaRPr lang="pt-BR" b="1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FF0000"/>
                          </a:solidFill>
                          <a:latin typeface="+mj-lt"/>
                        </a:rPr>
                        <a:t>19/08/2022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FF0000"/>
                          </a:solidFill>
                          <a:latin typeface="+mj-lt"/>
                        </a:rPr>
                        <a:t>31/08/2022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600" b="1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EQUIPES SETORIAIS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atin typeface="+mj-lt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t-BR" sz="18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Análise da SEPLAG/SEFAZ</a:t>
                      </a:r>
                    </a:p>
                    <a:p>
                      <a:pPr algn="l"/>
                      <a:r>
                        <a:rPr kumimoji="0" lang="pt-BR" sz="18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e ajustes setorial</a:t>
                      </a:r>
                      <a:endParaRPr lang="pt-BR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baseline="0" dirty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05/09/2022</a:t>
                      </a:r>
                      <a:endParaRPr lang="pt-BR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baseline="0" dirty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16/09/2022</a:t>
                      </a:r>
                      <a:endParaRPr lang="pt-BR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600" b="1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SEPLAG</a:t>
                      </a:r>
                    </a:p>
                    <a:p>
                      <a:pPr algn="ctr"/>
                      <a:r>
                        <a:rPr kumimoji="0" lang="pt-BR" sz="1600" b="1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SEFAZ</a:t>
                      </a:r>
                    </a:p>
                    <a:p>
                      <a:pPr algn="ctr"/>
                      <a:r>
                        <a:rPr kumimoji="0" lang="pt-BR" sz="1600" b="1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NGER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4464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atin typeface="+mj-lt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8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Ajustes das setoriais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baseline="0" dirty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19/09/2022</a:t>
                      </a:r>
                      <a:endParaRPr lang="pt-BR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kern="1200" baseline="0" dirty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21/09/2022</a:t>
                      </a:r>
                      <a:endParaRPr lang="pt-BR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NGER</a:t>
                      </a:r>
                      <a:endParaRPr kumimoji="0" lang="pt-BR" sz="1600" b="1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1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EQUIPES SETORIAIS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atin typeface="+mj-lt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pt-BR" sz="18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Consolidação da LOA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baseline="0" dirty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22/09/2022</a:t>
                      </a:r>
                      <a:endParaRPr lang="pt-BR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kern="1200" baseline="0" dirty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28/09/2022</a:t>
                      </a:r>
                      <a:endParaRPr lang="pt-BR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600" b="1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SEFAZ</a:t>
                      </a:r>
                      <a:endParaRPr lang="pt-BR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atin typeface="+mj-lt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Encaminhamento do PLOA/2022</a:t>
                      </a:r>
                      <a:r>
                        <a:rPr lang="pt-BR" baseline="0" dirty="0"/>
                        <a:t> à Casa Civil</a:t>
                      </a:r>
                      <a:endParaRPr lang="pt-BR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29/09/2022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b="1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SEFAZ</a:t>
                      </a:r>
                      <a:endParaRPr lang="pt-BR" sz="16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latin typeface="+mj-lt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Envio do Projeto de a</a:t>
                      </a:r>
                      <a:r>
                        <a:rPr lang="pt-BR" baseline="0" dirty="0"/>
                        <a:t> Assembleia Legislativa</a:t>
                      </a:r>
                      <a:endParaRPr lang="pt-B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30/09/2022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Casa Civil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pt-BR" b="1" dirty="0"/>
              <a:t>Obrigada!</a:t>
            </a:r>
          </a:p>
        </p:txBody>
      </p:sp>
      <p:pic>
        <p:nvPicPr>
          <p:cNvPr id="4" name="Imagem 0" descr="Imagem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011546"/>
            <a:ext cx="7920879" cy="4145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539552" y="5157192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Equipe NGER – Núcleo de Gestão Estratégica para Resultados</a:t>
            </a:r>
          </a:p>
          <a:p>
            <a:r>
              <a:rPr lang="pt-BR" dirty="0"/>
              <a:t>Contato: 3613-5363 / 3613-5361</a:t>
            </a:r>
          </a:p>
          <a:p>
            <a:r>
              <a:rPr lang="pt-BR" dirty="0"/>
              <a:t>Email: </a:t>
            </a:r>
            <a:r>
              <a:rPr lang="pt-BR" dirty="0">
                <a:hlinkClick r:id="rId3"/>
              </a:rPr>
              <a:t>nger@ses.mt.gov.br</a:t>
            </a:r>
            <a:endParaRPr lang="pt-BR" dirty="0"/>
          </a:p>
          <a:p>
            <a:r>
              <a:rPr lang="pt-BR" dirty="0"/>
              <a:t>Cuiabá-MT  04/08/2021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93C916-596F-483C-BAD6-A7622E43A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FUNDAMENTOS LEGAIS E CONCEITUAIS DO ORÇAMENTO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54D982-F708-481F-8615-4CA3B2CA6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613" y="2367627"/>
            <a:ext cx="6347714" cy="3880773"/>
          </a:xfrm>
        </p:spPr>
        <p:txBody>
          <a:bodyPr>
            <a:normAutofit/>
          </a:bodyPr>
          <a:lstStyle/>
          <a:p>
            <a:r>
              <a:rPr lang="pt-BR" dirty="0"/>
              <a:t>A Constituição Federal no seu art. 165, inc. III e §§ 5º a 8º, impôs ao Gestor Público a obrigatoriedade da elaboração da Lei Orçamentária Anual, cuja regulamentação foi estabelecida através do art. 5º da Lei Complementar nº. 101/00 (Lei de Responsabilidade Fiscal).</a:t>
            </a:r>
          </a:p>
          <a:p>
            <a:r>
              <a:rPr lang="pt-BR" dirty="0"/>
              <a:t>Os critérios para elaboração da Lei Orçamentária Anual terão de ser, necessariamente, os contidos na Constituição Federal, na Lei de Responsabilidade Fiscal, nas Legislações Infraconstitucionais e nas Leis Estaduais, se houver.</a:t>
            </a:r>
          </a:p>
        </p:txBody>
      </p:sp>
    </p:spTree>
    <p:extLst>
      <p:ext uri="{BB962C8B-B14F-4D97-AF65-F5344CB8AC3E}">
        <p14:creationId xmlns:p14="http://schemas.microsoft.com/office/powerpoint/2010/main" val="359081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8FA063-B1F5-4FEB-A827-2D661E328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5184"/>
          </a:xfrm>
        </p:spPr>
        <p:txBody>
          <a:bodyPr/>
          <a:lstStyle/>
          <a:p>
            <a:r>
              <a:rPr lang="pt-BR" dirty="0"/>
              <a:t>Orçamento Público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EB0D14-E99D-422C-B39E-CC8EC27FE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/>
              <a:t>Lei 4.320/1964 em seu artigo 2º dispõe -  A Lei do Orçamento conterá a discriminação da receita e despesa de forma a evidenciar a política econômico-financeira e o programa de trabalho do Governo, obedecidos os princípios de unidade, universalidade e anualidade.”</a:t>
            </a:r>
          </a:p>
        </p:txBody>
      </p:sp>
    </p:spTree>
    <p:extLst>
      <p:ext uri="{BB962C8B-B14F-4D97-AF65-F5344CB8AC3E}">
        <p14:creationId xmlns:p14="http://schemas.microsoft.com/office/powerpoint/2010/main" val="396472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85D258-3429-4357-8428-B27DFD71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82" y="331632"/>
            <a:ext cx="7058745" cy="659160"/>
          </a:xfrm>
        </p:spPr>
        <p:txBody>
          <a:bodyPr>
            <a:normAutofit/>
          </a:bodyPr>
          <a:lstStyle/>
          <a:p>
            <a:r>
              <a:rPr lang="pt-BR" sz="2400" b="1" dirty="0"/>
              <a:t>Instrumentos de Planejamento Governamental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327E3685-C1DC-4F36-9193-4040D5E9F8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008488"/>
              </p:ext>
            </p:extLst>
          </p:nvPr>
        </p:nvGraphicFramePr>
        <p:xfrm>
          <a:off x="609599" y="1061777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B518FAC9-4765-4C3D-9B46-10B94D80EDC5}"/>
              </a:ext>
            </a:extLst>
          </p:cNvPr>
          <p:cNvSpPr txBox="1"/>
          <p:nvPr/>
        </p:nvSpPr>
        <p:spPr>
          <a:xfrm>
            <a:off x="609599" y="5085184"/>
            <a:ext cx="6347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Lei Orçamentária Anual (LOA) é o instrumento legal da execução física e financeira das ações de governo, que foram idealizadas e planejadas no Plano Plurianual e na Lei de Diretrizes Orçamentárias. </a:t>
            </a:r>
          </a:p>
        </p:txBody>
      </p:sp>
    </p:spTree>
    <p:extLst>
      <p:ext uri="{BB962C8B-B14F-4D97-AF65-F5344CB8AC3E}">
        <p14:creationId xmlns:p14="http://schemas.microsoft.com/office/powerpoint/2010/main" val="2803821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8FA063-B1F5-4FEB-A827-2D661E328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32656"/>
            <a:ext cx="7418785" cy="875184"/>
          </a:xfrm>
        </p:spPr>
        <p:txBody>
          <a:bodyPr>
            <a:normAutofit/>
          </a:bodyPr>
          <a:lstStyle/>
          <a:p>
            <a:r>
              <a:rPr lang="pt-BR" dirty="0"/>
              <a:t>Planejamento Governamental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EB0D14-E99D-422C-B39E-CC8EC27FE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772817"/>
            <a:ext cx="7706817" cy="2880320"/>
          </a:xfrm>
        </p:spPr>
        <p:txBody>
          <a:bodyPr>
            <a:noAutofit/>
          </a:bodyPr>
          <a:lstStyle/>
          <a:p>
            <a:r>
              <a:rPr lang="pt-BR" sz="2800" dirty="0"/>
              <a:t>É por intermédio do planejamento que são organizados e definidos os melhores procedimentos para: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2400" dirty="0"/>
              <a:t>Alcance dos resultados pretendidos;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2400" dirty="0"/>
              <a:t>Compromissos assumidos pelo setor saúde 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2400" dirty="0"/>
              <a:t>Gerenciamento anual das origens e aplicações de recursos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FE9B0946-5486-40A1-9275-9E9042965A3F}"/>
              </a:ext>
            </a:extLst>
          </p:cNvPr>
          <p:cNvSpPr/>
          <p:nvPr/>
        </p:nvSpPr>
        <p:spPr>
          <a:xfrm>
            <a:off x="2051720" y="5013176"/>
            <a:ext cx="3600400" cy="1348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PTA</a:t>
            </a:r>
          </a:p>
        </p:txBody>
      </p:sp>
    </p:spTree>
    <p:extLst>
      <p:ext uri="{BB962C8B-B14F-4D97-AF65-F5344CB8AC3E}">
        <p14:creationId xmlns:p14="http://schemas.microsoft.com/office/powerpoint/2010/main" val="130954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8827"/>
          </a:xfrm>
        </p:spPr>
        <p:txBody>
          <a:bodyPr/>
          <a:lstStyle/>
          <a:p>
            <a:r>
              <a:rPr lang="pt-BR" dirty="0"/>
              <a:t>Plano de Trabalho Anual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8064896" cy="37444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200" dirty="0">
                <a:latin typeface="+mj-lt"/>
              </a:rPr>
              <a:t>Planejamento Anual da Saúde – Prioridades da SES para 2023</a:t>
            </a:r>
          </a:p>
          <a:p>
            <a:pPr marL="0" indent="0">
              <a:buNone/>
            </a:pPr>
            <a:r>
              <a:rPr lang="pt-BR" sz="3200" dirty="0">
                <a:latin typeface="+mj-lt"/>
              </a:rPr>
              <a:t>É um instrumento gerencial que permite detalhar as ações (projetos / atividades) em subações, produtos, responsáveis, prazos, etapas e insumos, necessários ao cumprimento das metas físicas definidas no PPA.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8648E01-E76E-45EC-A7DA-B8E9EFEC0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411" y="219100"/>
            <a:ext cx="6347713" cy="3711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Aspectos PTA/LOA Saúde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50534AF-22A8-4684-97B7-B7CD5E407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231" y="1067281"/>
            <a:ext cx="3090672" cy="576262"/>
          </a:xfr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txBody>
          <a:bodyPr anchor="ctr"/>
          <a:lstStyle/>
          <a:p>
            <a:pPr algn="ctr"/>
            <a:r>
              <a:rPr lang="pt-BR" dirty="0"/>
              <a:t>PTA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8B98983-28B6-4F2D-902B-1F27DFC1C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9173" y="2066848"/>
            <a:ext cx="3304735" cy="3580451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>
              <a:buFont typeface="+mj-lt"/>
              <a:buAutoNum type="arabicPeriod"/>
            </a:pPr>
            <a:r>
              <a:rPr lang="pt-BR" dirty="0"/>
              <a:t>Deve explicitar os principais compromissos da área de saúde</a:t>
            </a:r>
          </a:p>
          <a:p>
            <a:pPr>
              <a:buFont typeface="+mj-lt"/>
              <a:buAutoNum type="arabicPeriod"/>
            </a:pPr>
            <a:r>
              <a:rPr lang="pt-BR" dirty="0"/>
              <a:t>Indicadores Prioritários selecionados no PPA e os Indicadores de Pactuação </a:t>
            </a:r>
            <a:r>
              <a:rPr lang="pt-BR" dirty="0" err="1"/>
              <a:t>Interfederativa</a:t>
            </a:r>
            <a:r>
              <a:rPr lang="pt-BR" dirty="0"/>
              <a:t> (as ações prioritárias que deverão ser realizadas)</a:t>
            </a:r>
          </a:p>
          <a:p>
            <a:pPr>
              <a:buFont typeface="+mj-lt"/>
              <a:buAutoNum type="arabicPeriod"/>
            </a:pPr>
            <a:r>
              <a:rPr lang="pt-BR" dirty="0"/>
              <a:t>Compromissos advindos de portarias específicas do Ministério – Prestação de Contas no RAG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842E4289-8543-4ECB-B3E1-74C8987370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00041" y="1067281"/>
            <a:ext cx="3540309" cy="576262"/>
          </a:xfr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/>
            </a:solidFill>
          </a:ln>
        </p:spPr>
        <p:txBody>
          <a:bodyPr anchor="ctr"/>
          <a:lstStyle/>
          <a:p>
            <a:pPr algn="ctr"/>
            <a:r>
              <a:rPr lang="pt-BR" dirty="0"/>
              <a:t>LOA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1006B814-CF2C-4D8E-817A-CF3BE2E0A3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794884" y="2066848"/>
            <a:ext cx="3945467" cy="358045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Font typeface="+mj-lt"/>
              <a:buAutoNum type="arabicPeriod" startAt="4"/>
            </a:pPr>
            <a:r>
              <a:rPr lang="pt-BR" dirty="0"/>
              <a:t>Atentar aos aspectos orçamentários </a:t>
            </a:r>
          </a:p>
          <a:p>
            <a:pPr>
              <a:buFont typeface="+mj-lt"/>
              <a:buAutoNum type="arabicPeriod" startAt="4"/>
            </a:pPr>
            <a:r>
              <a:rPr lang="pt-BR" dirty="0"/>
              <a:t>Serve de referência para os órgãos de controle </a:t>
            </a:r>
          </a:p>
          <a:p>
            <a:pPr>
              <a:buFont typeface="+mj-lt"/>
              <a:buAutoNum type="arabicPeriod" startAt="4"/>
            </a:pPr>
            <a:r>
              <a:rPr lang="pt-BR" dirty="0"/>
              <a:t>Deve ter coerência com os instrumentos de planejamento (PPA – PES – LDO)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D98FB933-7B69-4D7B-B2B4-6DA4D5A3BA40}"/>
              </a:ext>
            </a:extLst>
          </p:cNvPr>
          <p:cNvSpPr/>
          <p:nvPr/>
        </p:nvSpPr>
        <p:spPr>
          <a:xfrm>
            <a:off x="3683961" y="1220526"/>
            <a:ext cx="23074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: para Baixo 11">
            <a:extLst>
              <a:ext uri="{FF2B5EF4-FFF2-40B4-BE49-F238E27FC236}">
                <a16:creationId xmlns:a16="http://schemas.microsoft.com/office/drawing/2014/main" id="{EB3DCC99-ABBD-44FF-9F92-B2F1158FE394}"/>
              </a:ext>
            </a:extLst>
          </p:cNvPr>
          <p:cNvSpPr/>
          <p:nvPr/>
        </p:nvSpPr>
        <p:spPr>
          <a:xfrm>
            <a:off x="3255829" y="1631773"/>
            <a:ext cx="1224136" cy="3774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AA7F906E-D812-4007-8299-A99D7458DA8B}"/>
              </a:ext>
            </a:extLst>
          </p:cNvPr>
          <p:cNvSpPr/>
          <p:nvPr/>
        </p:nvSpPr>
        <p:spPr>
          <a:xfrm>
            <a:off x="827584" y="5891124"/>
            <a:ext cx="6624737" cy="747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PTA  X PAS - </a:t>
            </a:r>
            <a:r>
              <a:rPr lang="pt-BR" sz="2400" dirty="0"/>
              <a:t>Programação Anual de Saúde</a:t>
            </a:r>
          </a:p>
        </p:txBody>
      </p:sp>
    </p:spTree>
    <p:extLst>
      <p:ext uri="{BB962C8B-B14F-4D97-AF65-F5344CB8AC3E}">
        <p14:creationId xmlns:p14="http://schemas.microsoft.com/office/powerpoint/2010/main" val="4165203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87152"/>
          </a:xfrm>
        </p:spPr>
        <p:txBody>
          <a:bodyPr>
            <a:normAutofit fontScale="90000"/>
          </a:bodyPr>
          <a:lstStyle/>
          <a:p>
            <a:r>
              <a:rPr lang="pt-BR" dirty="0"/>
              <a:t>Finalidade do PTA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3099" y="1772816"/>
            <a:ext cx="7850833" cy="38884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400" dirty="0">
                <a:latin typeface="+mj-lt"/>
              </a:rPr>
              <a:t>Detalhar as ações até o nível gerencial para sua execução; </a:t>
            </a:r>
          </a:p>
          <a:p>
            <a:pPr>
              <a:buFont typeface="Wingdings" pitchFamily="2" charset="2"/>
              <a:buChar char="Ø"/>
            </a:pPr>
            <a:r>
              <a:rPr lang="pt-BR" sz="2400" dirty="0">
                <a:latin typeface="+mj-lt"/>
              </a:rPr>
              <a:t>Identificar e Individualizar os produtos das ações contidas no PPA e especificar as etapas necessárias; </a:t>
            </a:r>
          </a:p>
          <a:p>
            <a:pPr>
              <a:buFont typeface="Wingdings" pitchFamily="2" charset="2"/>
              <a:buChar char="Ø"/>
            </a:pPr>
            <a:r>
              <a:rPr lang="pt-BR" sz="2400" dirty="0">
                <a:latin typeface="+mj-lt"/>
              </a:rPr>
              <a:t>Definir parâmetros necessários ao monitoramento das ações (produtos, etapas, recursos, prazos, responsáveis); </a:t>
            </a:r>
          </a:p>
          <a:p>
            <a:pPr>
              <a:buFont typeface="Wingdings" pitchFamily="2" charset="2"/>
              <a:buChar char="Ø"/>
            </a:pPr>
            <a:r>
              <a:rPr lang="pt-BR" sz="2400" dirty="0">
                <a:latin typeface="+mj-lt"/>
              </a:rPr>
              <a:t>Contribuir com o processo de gerenciamento e responsabilização; </a:t>
            </a:r>
          </a:p>
          <a:p>
            <a:pPr>
              <a:buFont typeface="Wingdings" pitchFamily="2" charset="2"/>
              <a:buChar char="Ø"/>
            </a:pPr>
            <a:r>
              <a:rPr lang="pt-BR" sz="2400" dirty="0">
                <a:latin typeface="+mj-lt"/>
              </a:rPr>
              <a:t>Contribuir para o alinhamento entre os níveis organizacionais.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706817" cy="659160"/>
          </a:xfrm>
        </p:spPr>
        <p:txBody>
          <a:bodyPr>
            <a:normAutofit fontScale="90000"/>
          </a:bodyPr>
          <a:lstStyle/>
          <a:p>
            <a:r>
              <a:rPr lang="pt-BR" dirty="0"/>
              <a:t>Processo de Elaboração do PTA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8" y="1844824"/>
            <a:ext cx="7778825" cy="4196539"/>
          </a:xfrm>
        </p:spPr>
        <p:txBody>
          <a:bodyPr>
            <a:normAutofit/>
          </a:bodyPr>
          <a:lstStyle/>
          <a:p>
            <a:r>
              <a:rPr lang="pt-BR" sz="3200" dirty="0">
                <a:latin typeface="+mj-lt"/>
              </a:rPr>
              <a:t>O PTA  é formulado de Julho a Setembro </a:t>
            </a:r>
          </a:p>
          <a:p>
            <a:r>
              <a:rPr lang="pt-BR" sz="3200" dirty="0">
                <a:latin typeface="+mj-lt"/>
              </a:rPr>
              <a:t>O PTA é  executado a partir de Janeiro do ano seguinte </a:t>
            </a:r>
          </a:p>
          <a:p>
            <a:pPr lvl="1"/>
            <a:r>
              <a:rPr lang="pt-BR" sz="3200" dirty="0">
                <a:latin typeface="+mj-lt"/>
              </a:rPr>
              <a:t>Portanto, no momento de sua elaboração encontra-se em execução o PTA/LOA elaborado no ano anterior.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1012</TotalTime>
  <Words>1089</Words>
  <Application>Microsoft Office PowerPoint</Application>
  <PresentationFormat>Apresentação na tela (4:3)</PresentationFormat>
  <Paragraphs>172</Paragraphs>
  <Slides>19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Wingdings 3</vt:lpstr>
      <vt:lpstr>Retrospectiva</vt:lpstr>
      <vt:lpstr>PTA/LOA 2023</vt:lpstr>
      <vt:lpstr>FUNDAMENTOS LEGAIS E CONCEITUAIS DO ORÇAMENTO</vt:lpstr>
      <vt:lpstr>Orçamento Público</vt:lpstr>
      <vt:lpstr>Instrumentos de Planejamento Governamental</vt:lpstr>
      <vt:lpstr>Planejamento Governamental</vt:lpstr>
      <vt:lpstr>Plano de Trabalho Anual</vt:lpstr>
      <vt:lpstr>Aspectos PTA/LOA Saúde</vt:lpstr>
      <vt:lpstr>Finalidade do PTA</vt:lpstr>
      <vt:lpstr>Processo de Elaboração do PTA</vt:lpstr>
      <vt:lpstr>Processo de Elaboração do PTA</vt:lpstr>
      <vt:lpstr>Processo de Elaboração do PTA</vt:lpstr>
      <vt:lpstr>Atores do PTA</vt:lpstr>
      <vt:lpstr>Inovações PTA/LOA 2023 FONTES DE RECURSOS</vt:lpstr>
      <vt:lpstr>Inovações PTA/LOA 2023 RECOLHIMENTO DO PIS/PASEP </vt:lpstr>
      <vt:lpstr>Estimativa do Teto– SES MT (Pré-Teto)</vt:lpstr>
      <vt:lpstr>Lançamento da proposta no sistema FIPLAN</vt:lpstr>
      <vt:lpstr>Lembre-se:</vt:lpstr>
      <vt:lpstr>Cronograma de Elaboração do PTA 2022</vt:lpstr>
      <vt:lpstr>Obrigada!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PTA 2021</dc:title>
  <dc:creator>Clau Maria</dc:creator>
  <cp:lastModifiedBy>Jocilene de Oliveira Silva Palma</cp:lastModifiedBy>
  <cp:revision>51</cp:revision>
  <cp:lastPrinted>2022-07-28T16:02:14Z</cp:lastPrinted>
  <dcterms:created xsi:type="dcterms:W3CDTF">2020-08-24T21:16:08Z</dcterms:created>
  <dcterms:modified xsi:type="dcterms:W3CDTF">2022-08-05T18:27:41Z</dcterms:modified>
</cp:coreProperties>
</file>